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95" r:id="rId2"/>
    <p:sldId id="297" r:id="rId3"/>
    <p:sldId id="317" r:id="rId4"/>
    <p:sldId id="322" r:id="rId5"/>
    <p:sldId id="310" r:id="rId6"/>
    <p:sldId id="307" r:id="rId7"/>
    <p:sldId id="309" r:id="rId8"/>
    <p:sldId id="291" r:id="rId9"/>
    <p:sldId id="262" r:id="rId10"/>
    <p:sldId id="321" r:id="rId11"/>
    <p:sldId id="320" r:id="rId12"/>
    <p:sldId id="319" r:id="rId13"/>
    <p:sldId id="298" r:id="rId14"/>
    <p:sldId id="299" r:id="rId15"/>
    <p:sldId id="300" r:id="rId16"/>
    <p:sldId id="312" r:id="rId17"/>
    <p:sldId id="304" r:id="rId18"/>
    <p:sldId id="305" r:id="rId19"/>
    <p:sldId id="313" r:id="rId20"/>
    <p:sldId id="314" r:id="rId21"/>
    <p:sldId id="306" r:id="rId22"/>
    <p:sldId id="302" r:id="rId23"/>
    <p:sldId id="303" r:id="rId24"/>
    <p:sldId id="316" r:id="rId25"/>
    <p:sldId id="308" r:id="rId26"/>
    <p:sldId id="296" r:id="rId27"/>
  </p:sldIdLst>
  <p:sldSz cx="12192000" cy="6858000"/>
  <p:notesSz cx="6858000" cy="9144000"/>
  <p:defaultTextStyle>
    <a:defPPr>
      <a:defRPr lang="en-US"/>
    </a:defPPr>
    <a:lvl1pPr marL="0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F3E"/>
    <a:srgbClr val="C4DD88"/>
    <a:srgbClr val="00693E"/>
    <a:srgbClr val="00539B"/>
    <a:srgbClr val="F01D27"/>
    <a:srgbClr val="D8C726"/>
    <a:srgbClr val="77BD43"/>
    <a:srgbClr val="F08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35" autoAdjust="0"/>
    <p:restoredTop sz="96241" autoAdjust="0"/>
  </p:normalViewPr>
  <p:slideViewPr>
    <p:cSldViewPr showGuides="1">
      <p:cViewPr varScale="1">
        <p:scale>
          <a:sx n="203" d="100"/>
          <a:sy n="203" d="100"/>
        </p:scale>
        <p:origin x="192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48" d="100"/>
          <a:sy n="48" d="100"/>
        </p:scale>
        <p:origin x="-272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6525DE-01A9-804E-AACE-6283D234E86A}" type="doc">
      <dgm:prSet loTypeId="urn:microsoft.com/office/officeart/2005/8/layout/chevron2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D970CBFE-C613-2A45-9AF3-54CA06E4C658}">
      <dgm:prSet phldrT="[Text]" custT="1"/>
      <dgm:spPr/>
      <dgm:t>
        <a:bodyPr lIns="9144" tIns="182880"/>
        <a:lstStyle/>
        <a:p>
          <a:r>
            <a:rPr lang="en-US" sz="2000" dirty="0">
              <a:latin typeface="National 2" panose="020B0504030502020203" pitchFamily="34" charset="77"/>
            </a:rPr>
            <a:t>Data </a:t>
          </a:r>
          <a:br>
            <a:rPr lang="en-US" sz="2000" dirty="0">
              <a:latin typeface="National 2" panose="020B0504030502020203" pitchFamily="34" charset="77"/>
            </a:rPr>
          </a:br>
          <a:r>
            <a:rPr lang="en-US" sz="2000" dirty="0">
              <a:latin typeface="National 2" panose="020B0504030502020203" pitchFamily="34" charset="77"/>
            </a:rPr>
            <a:t>Engineer</a:t>
          </a:r>
        </a:p>
      </dgm:t>
    </dgm:pt>
    <dgm:pt modelId="{5D4F44B9-F65A-7B4C-8D26-07BE18931CDB}" type="parTrans" cxnId="{32C6A7FE-6E13-4E4D-A146-E0DD5B34C26A}">
      <dgm:prSet/>
      <dgm:spPr/>
      <dgm:t>
        <a:bodyPr/>
        <a:lstStyle/>
        <a:p>
          <a:endParaRPr lang="en-US" sz="2800"/>
        </a:p>
      </dgm:t>
    </dgm:pt>
    <dgm:pt modelId="{AF2F8191-64EC-7E45-9579-F75FBF2753CE}" type="sibTrans" cxnId="{32C6A7FE-6E13-4E4D-A146-E0DD5B34C26A}">
      <dgm:prSet/>
      <dgm:spPr/>
      <dgm:t>
        <a:bodyPr/>
        <a:lstStyle/>
        <a:p>
          <a:endParaRPr lang="en-US" sz="2800"/>
        </a:p>
      </dgm:t>
    </dgm:pt>
    <dgm:pt modelId="{09536AA3-DEF7-C84C-A699-1EE15C0A0A77}">
      <dgm:prSet phldrT="[Text]" custT="1"/>
      <dgm:spPr/>
      <dgm:t>
        <a:bodyPr tIns="731520" anchor="b" anchorCtr="0"/>
        <a:lstStyle/>
        <a:p>
          <a:r>
            <a:rPr lang="en-US" sz="2000" dirty="0">
              <a:latin typeface="National 2" panose="020B0504030502020203" pitchFamily="34" charset="77"/>
            </a:rPr>
            <a:t>Data </a:t>
          </a:r>
          <a:br>
            <a:rPr lang="en-US" sz="2000" dirty="0">
              <a:latin typeface="National 2" panose="020B0504030502020203" pitchFamily="34" charset="77"/>
            </a:rPr>
          </a:br>
          <a:r>
            <a:rPr lang="en-US" sz="2000" dirty="0">
              <a:latin typeface="National 2" panose="020B0504030502020203" pitchFamily="34" charset="77"/>
            </a:rPr>
            <a:t>Analyst</a:t>
          </a:r>
        </a:p>
      </dgm:t>
    </dgm:pt>
    <dgm:pt modelId="{8B4A71CF-765F-6F43-B3AD-2A73010FFB4F}" type="parTrans" cxnId="{88D8B3D0-11E2-7D47-8CF0-FADEBD226542}">
      <dgm:prSet/>
      <dgm:spPr/>
      <dgm:t>
        <a:bodyPr/>
        <a:lstStyle/>
        <a:p>
          <a:endParaRPr lang="en-US" sz="2800"/>
        </a:p>
      </dgm:t>
    </dgm:pt>
    <dgm:pt modelId="{BAE13A9C-1F2D-CB4E-9FB2-08B61F74880C}" type="sibTrans" cxnId="{88D8B3D0-11E2-7D47-8CF0-FADEBD226542}">
      <dgm:prSet/>
      <dgm:spPr/>
      <dgm:t>
        <a:bodyPr/>
        <a:lstStyle/>
        <a:p>
          <a:endParaRPr lang="en-US" sz="2800"/>
        </a:p>
      </dgm:t>
    </dgm:pt>
    <dgm:pt modelId="{B890182F-D129-5D46-AD96-ECA6543A9655}">
      <dgm:prSet phldrT="[Text]" custT="1"/>
      <dgm:spPr/>
      <dgm:t>
        <a:bodyPr tIns="274320"/>
        <a:lstStyle/>
        <a:p>
          <a:r>
            <a:rPr lang="en-US" sz="1900" dirty="0">
              <a:latin typeface="National 2" panose="020B0504030502020203" pitchFamily="34" charset="77"/>
            </a:rPr>
            <a:t>Machine Learning Engineer</a:t>
          </a:r>
        </a:p>
      </dgm:t>
    </dgm:pt>
    <dgm:pt modelId="{F6C11B8D-60A4-4C4E-AC02-899980613A1D}" type="parTrans" cxnId="{9AEE178C-702F-B54E-90F1-429E03C64889}">
      <dgm:prSet/>
      <dgm:spPr/>
      <dgm:t>
        <a:bodyPr/>
        <a:lstStyle/>
        <a:p>
          <a:endParaRPr lang="en-US" sz="2800"/>
        </a:p>
      </dgm:t>
    </dgm:pt>
    <dgm:pt modelId="{F40047C7-FD26-CF44-9A35-3D1D7B7589A1}" type="sibTrans" cxnId="{9AEE178C-702F-B54E-90F1-429E03C64889}">
      <dgm:prSet/>
      <dgm:spPr/>
      <dgm:t>
        <a:bodyPr/>
        <a:lstStyle/>
        <a:p>
          <a:endParaRPr lang="en-US" sz="2800"/>
        </a:p>
      </dgm:t>
    </dgm:pt>
    <dgm:pt modelId="{2080629F-BC73-B741-8088-77A35EE92574}">
      <dgm:prSet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Collect</a:t>
          </a:r>
        </a:p>
      </dgm:t>
    </dgm:pt>
    <dgm:pt modelId="{886A5A04-E414-ED4D-A071-0BCDC6EBDDB4}" type="parTrans" cxnId="{7552485D-59C5-4848-AEC8-F445C32FC626}">
      <dgm:prSet/>
      <dgm:spPr/>
      <dgm:t>
        <a:bodyPr/>
        <a:lstStyle/>
        <a:p>
          <a:endParaRPr lang="en-US"/>
        </a:p>
      </dgm:t>
    </dgm:pt>
    <dgm:pt modelId="{70B4C6F2-3CCE-F749-B5DD-AE63C688F7E6}" type="sibTrans" cxnId="{7552485D-59C5-4848-AEC8-F445C32FC626}">
      <dgm:prSet/>
      <dgm:spPr/>
      <dgm:t>
        <a:bodyPr/>
        <a:lstStyle/>
        <a:p>
          <a:endParaRPr lang="en-US"/>
        </a:p>
      </dgm:t>
    </dgm:pt>
    <dgm:pt modelId="{89782F9C-4222-794D-A5FB-3AE6E40D55F0}">
      <dgm:prSet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Clean</a:t>
          </a:r>
        </a:p>
      </dgm:t>
    </dgm:pt>
    <dgm:pt modelId="{CE36AF50-DBEF-1A4E-9273-F67F0D2C98E0}" type="parTrans" cxnId="{ECA7874F-25A7-9F49-BC9F-339BDE796EE2}">
      <dgm:prSet/>
      <dgm:spPr/>
      <dgm:t>
        <a:bodyPr/>
        <a:lstStyle/>
        <a:p>
          <a:endParaRPr lang="en-US"/>
        </a:p>
      </dgm:t>
    </dgm:pt>
    <dgm:pt modelId="{364A0487-EA56-B447-A68E-FB71B4B3A7D1}" type="sibTrans" cxnId="{ECA7874F-25A7-9F49-BC9F-339BDE796EE2}">
      <dgm:prSet/>
      <dgm:spPr/>
      <dgm:t>
        <a:bodyPr/>
        <a:lstStyle/>
        <a:p>
          <a:endParaRPr lang="en-US"/>
        </a:p>
      </dgm:t>
    </dgm:pt>
    <dgm:pt modelId="{92C49E0D-5E57-144E-837E-3CA388DD727F}">
      <dgm:prSet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Clean</a:t>
          </a:r>
        </a:p>
      </dgm:t>
    </dgm:pt>
    <dgm:pt modelId="{B0B12CA6-C4C3-8041-A6CB-D8DA38A88C6A}" type="parTrans" cxnId="{37D4CD70-E6C6-4C48-87AE-E7BAFFE2FE62}">
      <dgm:prSet/>
      <dgm:spPr/>
      <dgm:t>
        <a:bodyPr/>
        <a:lstStyle/>
        <a:p>
          <a:endParaRPr lang="en-US"/>
        </a:p>
      </dgm:t>
    </dgm:pt>
    <dgm:pt modelId="{88B5A412-CFEE-1340-A5D0-C82C5EF7D3A7}" type="sibTrans" cxnId="{37D4CD70-E6C6-4C48-87AE-E7BAFFE2FE62}">
      <dgm:prSet/>
      <dgm:spPr/>
      <dgm:t>
        <a:bodyPr/>
        <a:lstStyle/>
        <a:p>
          <a:endParaRPr lang="en-US"/>
        </a:p>
      </dgm:t>
    </dgm:pt>
    <dgm:pt modelId="{FC12E708-C4AA-E848-A929-F4836A37B55A}">
      <dgm:prSet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Build and assess model</a:t>
          </a:r>
        </a:p>
      </dgm:t>
    </dgm:pt>
    <dgm:pt modelId="{DC75F1A9-563C-A546-A75E-87F82D830B54}" type="parTrans" cxnId="{0A227581-21AD-AE41-82AE-FA297A7AF4B7}">
      <dgm:prSet/>
      <dgm:spPr/>
      <dgm:t>
        <a:bodyPr/>
        <a:lstStyle/>
        <a:p>
          <a:endParaRPr lang="en-US"/>
        </a:p>
      </dgm:t>
    </dgm:pt>
    <dgm:pt modelId="{22AA9126-0219-5F4C-8CB2-6B6804C621A4}" type="sibTrans" cxnId="{0A227581-21AD-AE41-82AE-FA297A7AF4B7}">
      <dgm:prSet/>
      <dgm:spPr/>
      <dgm:t>
        <a:bodyPr/>
        <a:lstStyle/>
        <a:p>
          <a:endParaRPr lang="en-US"/>
        </a:p>
      </dgm:t>
    </dgm:pt>
    <dgm:pt modelId="{F8594A96-BF4B-AA49-BEB9-EF100FF8F291}">
      <dgm:prSet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Exploratory Data Analysis</a:t>
          </a:r>
        </a:p>
      </dgm:t>
    </dgm:pt>
    <dgm:pt modelId="{85B03E10-5449-8147-A571-7ACA8B5B2423}" type="parTrans" cxnId="{BFE4FDC2-1D06-1D4F-A1F8-7177636DC838}">
      <dgm:prSet/>
      <dgm:spPr/>
      <dgm:t>
        <a:bodyPr/>
        <a:lstStyle/>
        <a:p>
          <a:endParaRPr lang="en-US"/>
        </a:p>
      </dgm:t>
    </dgm:pt>
    <dgm:pt modelId="{86B59BF7-FA3F-1F4E-8C22-00CF7C62013B}" type="sibTrans" cxnId="{BFE4FDC2-1D06-1D4F-A1F8-7177636DC838}">
      <dgm:prSet/>
      <dgm:spPr/>
      <dgm:t>
        <a:bodyPr/>
        <a:lstStyle/>
        <a:p>
          <a:endParaRPr lang="en-US"/>
        </a:p>
      </dgm:t>
    </dgm:pt>
    <dgm:pt modelId="{AEEEC017-4EB7-2340-A9FF-0F0DC9B5D91D}">
      <dgm:prSet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Model implementation</a:t>
          </a:r>
        </a:p>
      </dgm:t>
    </dgm:pt>
    <dgm:pt modelId="{B8D2F787-61E7-2A49-BEB5-80B0A3736862}" type="parTrans" cxnId="{FA3992E7-2362-D147-B083-EA9FA9CDC017}">
      <dgm:prSet/>
      <dgm:spPr/>
      <dgm:t>
        <a:bodyPr/>
        <a:lstStyle/>
        <a:p>
          <a:endParaRPr lang="en-US"/>
        </a:p>
      </dgm:t>
    </dgm:pt>
    <dgm:pt modelId="{E7F54432-DA7E-A84E-BCEC-ED161554881F}" type="sibTrans" cxnId="{FA3992E7-2362-D147-B083-EA9FA9CDC017}">
      <dgm:prSet/>
      <dgm:spPr/>
      <dgm:t>
        <a:bodyPr/>
        <a:lstStyle/>
        <a:p>
          <a:endParaRPr lang="en-US"/>
        </a:p>
      </dgm:t>
    </dgm:pt>
    <dgm:pt modelId="{4E59B261-923C-7E43-906A-B8008119CB8C}">
      <dgm:prSet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Deployment</a:t>
          </a:r>
        </a:p>
      </dgm:t>
    </dgm:pt>
    <dgm:pt modelId="{970F5D14-A281-2E48-925F-D2BC1A6204AC}" type="parTrans" cxnId="{A37F70B8-4EFE-4A41-9FFB-FE734C10E641}">
      <dgm:prSet/>
      <dgm:spPr/>
      <dgm:t>
        <a:bodyPr/>
        <a:lstStyle/>
        <a:p>
          <a:endParaRPr lang="en-US"/>
        </a:p>
      </dgm:t>
    </dgm:pt>
    <dgm:pt modelId="{6649662E-DABD-3A4E-9B8B-ACAA3BFCB420}" type="sibTrans" cxnId="{A37F70B8-4EFE-4A41-9FFB-FE734C10E641}">
      <dgm:prSet/>
      <dgm:spPr/>
      <dgm:t>
        <a:bodyPr/>
        <a:lstStyle/>
        <a:p>
          <a:endParaRPr lang="en-US"/>
        </a:p>
      </dgm:t>
    </dgm:pt>
    <dgm:pt modelId="{DC180F85-97BE-8A4D-821C-01FE3E280ABF}" type="pres">
      <dgm:prSet presAssocID="{DD6525DE-01A9-804E-AACE-6283D234E86A}" presName="linearFlow" presStyleCnt="0">
        <dgm:presLayoutVars>
          <dgm:dir/>
          <dgm:animLvl val="lvl"/>
          <dgm:resizeHandles val="exact"/>
        </dgm:presLayoutVars>
      </dgm:prSet>
      <dgm:spPr/>
    </dgm:pt>
    <dgm:pt modelId="{64AA8818-DDBA-1F41-AD50-D056E7B86B00}" type="pres">
      <dgm:prSet presAssocID="{D970CBFE-C613-2A45-9AF3-54CA06E4C658}" presName="composite" presStyleCnt="0"/>
      <dgm:spPr/>
    </dgm:pt>
    <dgm:pt modelId="{F8334245-4B42-6645-89A4-B3BE2C01DE11}" type="pres">
      <dgm:prSet presAssocID="{D970CBFE-C613-2A45-9AF3-54CA06E4C65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C6BCFE5-5B22-C142-BBCC-19F876B21097}" type="pres">
      <dgm:prSet presAssocID="{D970CBFE-C613-2A45-9AF3-54CA06E4C658}" presName="descendantText" presStyleLbl="alignAcc1" presStyleIdx="0" presStyleCnt="3">
        <dgm:presLayoutVars>
          <dgm:bulletEnabled val="1"/>
        </dgm:presLayoutVars>
      </dgm:prSet>
      <dgm:spPr/>
    </dgm:pt>
    <dgm:pt modelId="{A3710B4B-BA1D-9041-949C-6A2082CB35A9}" type="pres">
      <dgm:prSet presAssocID="{AF2F8191-64EC-7E45-9579-F75FBF2753CE}" presName="sp" presStyleCnt="0"/>
      <dgm:spPr/>
    </dgm:pt>
    <dgm:pt modelId="{4592292B-0488-064B-91B4-62C1961CDDC2}" type="pres">
      <dgm:prSet presAssocID="{09536AA3-DEF7-C84C-A699-1EE15C0A0A77}" presName="composite" presStyleCnt="0"/>
      <dgm:spPr/>
    </dgm:pt>
    <dgm:pt modelId="{8A6AACC5-FFF5-AB49-A803-306DD9665F21}" type="pres">
      <dgm:prSet presAssocID="{09536AA3-DEF7-C84C-A699-1EE15C0A0A7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EA1F9161-C0DE-DE49-A573-9DD75C91F5C1}" type="pres">
      <dgm:prSet presAssocID="{09536AA3-DEF7-C84C-A699-1EE15C0A0A77}" presName="descendantText" presStyleLbl="alignAcc1" presStyleIdx="1" presStyleCnt="3">
        <dgm:presLayoutVars>
          <dgm:bulletEnabled val="1"/>
        </dgm:presLayoutVars>
      </dgm:prSet>
      <dgm:spPr/>
    </dgm:pt>
    <dgm:pt modelId="{0ACD0608-DCD9-1743-B1DF-2E54F6E78F11}" type="pres">
      <dgm:prSet presAssocID="{BAE13A9C-1F2D-CB4E-9FB2-08B61F74880C}" presName="sp" presStyleCnt="0"/>
      <dgm:spPr/>
    </dgm:pt>
    <dgm:pt modelId="{94EB0CFA-08E8-5E40-8AA6-EB547384DB74}" type="pres">
      <dgm:prSet presAssocID="{B890182F-D129-5D46-AD96-ECA6543A9655}" presName="composite" presStyleCnt="0"/>
      <dgm:spPr/>
    </dgm:pt>
    <dgm:pt modelId="{62DCF018-E704-7C48-89D1-FBAF95C36D9C}" type="pres">
      <dgm:prSet presAssocID="{B890182F-D129-5D46-AD96-ECA6543A965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632E3FF-C04A-6341-9DE3-C8233E7ACC42}" type="pres">
      <dgm:prSet presAssocID="{B890182F-D129-5D46-AD96-ECA6543A965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7192820-1DC3-D04C-803B-18C8AA8A5D30}" type="presOf" srcId="{09536AA3-DEF7-C84C-A699-1EE15C0A0A77}" destId="{8A6AACC5-FFF5-AB49-A803-306DD9665F21}" srcOrd="0" destOrd="0" presId="urn:microsoft.com/office/officeart/2005/8/layout/chevron2"/>
    <dgm:cxn modelId="{5EBB3A3F-B9B9-7C4D-9C15-602B53F95799}" type="presOf" srcId="{B890182F-D129-5D46-AD96-ECA6543A9655}" destId="{62DCF018-E704-7C48-89D1-FBAF95C36D9C}" srcOrd="0" destOrd="0" presId="urn:microsoft.com/office/officeart/2005/8/layout/chevron2"/>
    <dgm:cxn modelId="{ECA7874F-25A7-9F49-BC9F-339BDE796EE2}" srcId="{D970CBFE-C613-2A45-9AF3-54CA06E4C658}" destId="{89782F9C-4222-794D-A5FB-3AE6E40D55F0}" srcOrd="1" destOrd="0" parTransId="{CE36AF50-DBEF-1A4E-9273-F67F0D2C98E0}" sibTransId="{364A0487-EA56-B447-A68E-FB71B4B3A7D1}"/>
    <dgm:cxn modelId="{BE073953-DC9D-924D-A257-94B0B5E73152}" type="presOf" srcId="{DD6525DE-01A9-804E-AACE-6283D234E86A}" destId="{DC180F85-97BE-8A4D-821C-01FE3E280ABF}" srcOrd="0" destOrd="0" presId="urn:microsoft.com/office/officeart/2005/8/layout/chevron2"/>
    <dgm:cxn modelId="{94CB7B58-B64E-7042-B29B-5E4B48DE06B0}" type="presOf" srcId="{AEEEC017-4EB7-2340-A9FF-0F0DC9B5D91D}" destId="{6632E3FF-C04A-6341-9DE3-C8233E7ACC42}" srcOrd="0" destOrd="0" presId="urn:microsoft.com/office/officeart/2005/8/layout/chevron2"/>
    <dgm:cxn modelId="{7552485D-59C5-4848-AEC8-F445C32FC626}" srcId="{D970CBFE-C613-2A45-9AF3-54CA06E4C658}" destId="{2080629F-BC73-B741-8088-77A35EE92574}" srcOrd="0" destOrd="0" parTransId="{886A5A04-E414-ED4D-A071-0BCDC6EBDDB4}" sibTransId="{70B4C6F2-3CCE-F749-B5DD-AE63C688F7E6}"/>
    <dgm:cxn modelId="{91B3BC60-4578-F24D-B975-92406F5D4935}" type="presOf" srcId="{89782F9C-4222-794D-A5FB-3AE6E40D55F0}" destId="{8C6BCFE5-5B22-C142-BBCC-19F876B21097}" srcOrd="0" destOrd="1" presId="urn:microsoft.com/office/officeart/2005/8/layout/chevron2"/>
    <dgm:cxn modelId="{37D4CD70-E6C6-4C48-87AE-E7BAFFE2FE62}" srcId="{09536AA3-DEF7-C84C-A699-1EE15C0A0A77}" destId="{92C49E0D-5E57-144E-837E-3CA388DD727F}" srcOrd="0" destOrd="0" parTransId="{B0B12CA6-C4C3-8041-A6CB-D8DA38A88C6A}" sibTransId="{88B5A412-CFEE-1340-A5D0-C82C5EF7D3A7}"/>
    <dgm:cxn modelId="{0A227581-21AD-AE41-82AE-FA297A7AF4B7}" srcId="{09536AA3-DEF7-C84C-A699-1EE15C0A0A77}" destId="{FC12E708-C4AA-E848-A929-F4836A37B55A}" srcOrd="2" destOrd="0" parTransId="{DC75F1A9-563C-A546-A75E-87F82D830B54}" sibTransId="{22AA9126-0219-5F4C-8CB2-6B6804C621A4}"/>
    <dgm:cxn modelId="{6B473B84-515B-264C-A740-A4071BA00D97}" type="presOf" srcId="{D970CBFE-C613-2A45-9AF3-54CA06E4C658}" destId="{F8334245-4B42-6645-89A4-B3BE2C01DE11}" srcOrd="0" destOrd="0" presId="urn:microsoft.com/office/officeart/2005/8/layout/chevron2"/>
    <dgm:cxn modelId="{9AEE178C-702F-B54E-90F1-429E03C64889}" srcId="{DD6525DE-01A9-804E-AACE-6283D234E86A}" destId="{B890182F-D129-5D46-AD96-ECA6543A9655}" srcOrd="2" destOrd="0" parTransId="{F6C11B8D-60A4-4C4E-AC02-899980613A1D}" sibTransId="{F40047C7-FD26-CF44-9A35-3D1D7B7589A1}"/>
    <dgm:cxn modelId="{B1CCC18C-9DAF-8F43-9342-B2A00564CD08}" type="presOf" srcId="{2080629F-BC73-B741-8088-77A35EE92574}" destId="{8C6BCFE5-5B22-C142-BBCC-19F876B21097}" srcOrd="0" destOrd="0" presId="urn:microsoft.com/office/officeart/2005/8/layout/chevron2"/>
    <dgm:cxn modelId="{C692C0AB-3253-894E-A9BF-D4B0659DCCB5}" type="presOf" srcId="{F8594A96-BF4B-AA49-BEB9-EF100FF8F291}" destId="{EA1F9161-C0DE-DE49-A573-9DD75C91F5C1}" srcOrd="0" destOrd="1" presId="urn:microsoft.com/office/officeart/2005/8/layout/chevron2"/>
    <dgm:cxn modelId="{3AD9C7B5-46E1-864F-A533-E6B8152539BE}" type="presOf" srcId="{92C49E0D-5E57-144E-837E-3CA388DD727F}" destId="{EA1F9161-C0DE-DE49-A573-9DD75C91F5C1}" srcOrd="0" destOrd="0" presId="urn:microsoft.com/office/officeart/2005/8/layout/chevron2"/>
    <dgm:cxn modelId="{3B9C38B8-D805-0742-BAC7-70A5BFF1478F}" type="presOf" srcId="{4E59B261-923C-7E43-906A-B8008119CB8C}" destId="{6632E3FF-C04A-6341-9DE3-C8233E7ACC42}" srcOrd="0" destOrd="1" presId="urn:microsoft.com/office/officeart/2005/8/layout/chevron2"/>
    <dgm:cxn modelId="{A37F70B8-4EFE-4A41-9FFB-FE734C10E641}" srcId="{B890182F-D129-5D46-AD96-ECA6543A9655}" destId="{4E59B261-923C-7E43-906A-B8008119CB8C}" srcOrd="1" destOrd="0" parTransId="{970F5D14-A281-2E48-925F-D2BC1A6204AC}" sibTransId="{6649662E-DABD-3A4E-9B8B-ACAA3BFCB420}"/>
    <dgm:cxn modelId="{BFE4FDC2-1D06-1D4F-A1F8-7177636DC838}" srcId="{09536AA3-DEF7-C84C-A699-1EE15C0A0A77}" destId="{F8594A96-BF4B-AA49-BEB9-EF100FF8F291}" srcOrd="1" destOrd="0" parTransId="{85B03E10-5449-8147-A571-7ACA8B5B2423}" sibTransId="{86B59BF7-FA3F-1F4E-8C22-00CF7C62013B}"/>
    <dgm:cxn modelId="{88D8B3D0-11E2-7D47-8CF0-FADEBD226542}" srcId="{DD6525DE-01A9-804E-AACE-6283D234E86A}" destId="{09536AA3-DEF7-C84C-A699-1EE15C0A0A77}" srcOrd="1" destOrd="0" parTransId="{8B4A71CF-765F-6F43-B3AD-2A73010FFB4F}" sibTransId="{BAE13A9C-1F2D-CB4E-9FB2-08B61F74880C}"/>
    <dgm:cxn modelId="{D106E3E1-C69F-9343-9DDD-81EB71DABD0B}" type="presOf" srcId="{FC12E708-C4AA-E848-A929-F4836A37B55A}" destId="{EA1F9161-C0DE-DE49-A573-9DD75C91F5C1}" srcOrd="0" destOrd="2" presId="urn:microsoft.com/office/officeart/2005/8/layout/chevron2"/>
    <dgm:cxn modelId="{FA3992E7-2362-D147-B083-EA9FA9CDC017}" srcId="{B890182F-D129-5D46-AD96-ECA6543A9655}" destId="{AEEEC017-4EB7-2340-A9FF-0F0DC9B5D91D}" srcOrd="0" destOrd="0" parTransId="{B8D2F787-61E7-2A49-BEB5-80B0A3736862}" sibTransId="{E7F54432-DA7E-A84E-BCEC-ED161554881F}"/>
    <dgm:cxn modelId="{32C6A7FE-6E13-4E4D-A146-E0DD5B34C26A}" srcId="{DD6525DE-01A9-804E-AACE-6283D234E86A}" destId="{D970CBFE-C613-2A45-9AF3-54CA06E4C658}" srcOrd="0" destOrd="0" parTransId="{5D4F44B9-F65A-7B4C-8D26-07BE18931CDB}" sibTransId="{AF2F8191-64EC-7E45-9579-F75FBF2753CE}"/>
    <dgm:cxn modelId="{6E6B597D-40B9-B447-85BD-E4018552D968}" type="presParOf" srcId="{DC180F85-97BE-8A4D-821C-01FE3E280ABF}" destId="{64AA8818-DDBA-1F41-AD50-D056E7B86B00}" srcOrd="0" destOrd="0" presId="urn:microsoft.com/office/officeart/2005/8/layout/chevron2"/>
    <dgm:cxn modelId="{B701C2F6-B60F-C245-8376-06B12BAB3421}" type="presParOf" srcId="{64AA8818-DDBA-1F41-AD50-D056E7B86B00}" destId="{F8334245-4B42-6645-89A4-B3BE2C01DE11}" srcOrd="0" destOrd="0" presId="urn:microsoft.com/office/officeart/2005/8/layout/chevron2"/>
    <dgm:cxn modelId="{68D0B4D2-0223-954D-80EE-FA7B04D38A0A}" type="presParOf" srcId="{64AA8818-DDBA-1F41-AD50-D056E7B86B00}" destId="{8C6BCFE5-5B22-C142-BBCC-19F876B21097}" srcOrd="1" destOrd="0" presId="urn:microsoft.com/office/officeart/2005/8/layout/chevron2"/>
    <dgm:cxn modelId="{FC0955B0-90C2-8543-81ED-9F05AF6DAD83}" type="presParOf" srcId="{DC180F85-97BE-8A4D-821C-01FE3E280ABF}" destId="{A3710B4B-BA1D-9041-949C-6A2082CB35A9}" srcOrd="1" destOrd="0" presId="urn:microsoft.com/office/officeart/2005/8/layout/chevron2"/>
    <dgm:cxn modelId="{0119C00D-6D41-5140-BFB8-1E3A443426D0}" type="presParOf" srcId="{DC180F85-97BE-8A4D-821C-01FE3E280ABF}" destId="{4592292B-0488-064B-91B4-62C1961CDDC2}" srcOrd="2" destOrd="0" presId="urn:microsoft.com/office/officeart/2005/8/layout/chevron2"/>
    <dgm:cxn modelId="{5603FAE4-9E85-CA4C-A177-CAF37AFEFBE2}" type="presParOf" srcId="{4592292B-0488-064B-91B4-62C1961CDDC2}" destId="{8A6AACC5-FFF5-AB49-A803-306DD9665F21}" srcOrd="0" destOrd="0" presId="urn:microsoft.com/office/officeart/2005/8/layout/chevron2"/>
    <dgm:cxn modelId="{9E544B77-AAAB-0F43-A0B9-8C450B0F1DA6}" type="presParOf" srcId="{4592292B-0488-064B-91B4-62C1961CDDC2}" destId="{EA1F9161-C0DE-DE49-A573-9DD75C91F5C1}" srcOrd="1" destOrd="0" presId="urn:microsoft.com/office/officeart/2005/8/layout/chevron2"/>
    <dgm:cxn modelId="{367BA28E-C8E5-B74D-8E7F-BE5E4D65BEB5}" type="presParOf" srcId="{DC180F85-97BE-8A4D-821C-01FE3E280ABF}" destId="{0ACD0608-DCD9-1743-B1DF-2E54F6E78F11}" srcOrd="3" destOrd="0" presId="urn:microsoft.com/office/officeart/2005/8/layout/chevron2"/>
    <dgm:cxn modelId="{AE03F2A2-B587-204A-9592-C933A6CA3627}" type="presParOf" srcId="{DC180F85-97BE-8A4D-821C-01FE3E280ABF}" destId="{94EB0CFA-08E8-5E40-8AA6-EB547384DB74}" srcOrd="4" destOrd="0" presId="urn:microsoft.com/office/officeart/2005/8/layout/chevron2"/>
    <dgm:cxn modelId="{BB74278F-AC8C-944F-AD18-41F0C1C42877}" type="presParOf" srcId="{94EB0CFA-08E8-5E40-8AA6-EB547384DB74}" destId="{62DCF018-E704-7C48-89D1-FBAF95C36D9C}" srcOrd="0" destOrd="0" presId="urn:microsoft.com/office/officeart/2005/8/layout/chevron2"/>
    <dgm:cxn modelId="{6F90D2A1-3F94-E149-9AB9-50B40CD598B8}" type="presParOf" srcId="{94EB0CFA-08E8-5E40-8AA6-EB547384DB74}" destId="{6632E3FF-C04A-6341-9DE3-C8233E7ACC4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334245-4B42-6645-89A4-B3BE2C01DE11}">
      <dsp:nvSpPr>
        <dsp:cNvPr id="0" name=""/>
        <dsp:cNvSpPr/>
      </dsp:nvSpPr>
      <dsp:spPr>
        <a:xfrm rot="5400000">
          <a:off x="-295682" y="300954"/>
          <a:ext cx="1971218" cy="137985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" tIns="18288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National 2" panose="020B0504030502020203" pitchFamily="34" charset="77"/>
            </a:rPr>
            <a:t>Data </a:t>
          </a:r>
          <a:br>
            <a:rPr lang="en-US" sz="2000" kern="1200" dirty="0">
              <a:latin typeface="National 2" panose="020B0504030502020203" pitchFamily="34" charset="77"/>
            </a:rPr>
          </a:br>
          <a:r>
            <a:rPr lang="en-US" sz="2000" kern="1200" dirty="0">
              <a:latin typeface="National 2" panose="020B0504030502020203" pitchFamily="34" charset="77"/>
            </a:rPr>
            <a:t>Engineer</a:t>
          </a:r>
        </a:p>
      </dsp:txBody>
      <dsp:txXfrm rot="-5400000">
        <a:off x="1" y="695199"/>
        <a:ext cx="1379853" cy="591365"/>
      </dsp:txXfrm>
    </dsp:sp>
    <dsp:sp modelId="{8C6BCFE5-5B22-C142-BBCC-19F876B21097}">
      <dsp:nvSpPr>
        <dsp:cNvPr id="0" name=""/>
        <dsp:cNvSpPr/>
      </dsp:nvSpPr>
      <dsp:spPr>
        <a:xfrm rot="5400000">
          <a:off x="2578714" y="-1193589"/>
          <a:ext cx="1281965" cy="3679687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National 2" panose="020B0504030502020203" pitchFamily="34" charset="77"/>
            </a:rPr>
            <a:t>Collect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National 2" panose="020B0504030502020203" pitchFamily="34" charset="77"/>
            </a:rPr>
            <a:t>Clean</a:t>
          </a:r>
        </a:p>
      </dsp:txBody>
      <dsp:txXfrm rot="-5400000">
        <a:off x="1379853" y="67852"/>
        <a:ext cx="3617107" cy="1156805"/>
      </dsp:txXfrm>
    </dsp:sp>
    <dsp:sp modelId="{8A6AACC5-FFF5-AB49-A803-306DD9665F21}">
      <dsp:nvSpPr>
        <dsp:cNvPr id="0" name=""/>
        <dsp:cNvSpPr/>
      </dsp:nvSpPr>
      <dsp:spPr>
        <a:xfrm rot="5400000">
          <a:off x="-295682" y="2081679"/>
          <a:ext cx="1971218" cy="137985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731520" rIns="12700" bIns="127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National 2" panose="020B0504030502020203" pitchFamily="34" charset="77"/>
            </a:rPr>
            <a:t>Data </a:t>
          </a:r>
          <a:br>
            <a:rPr lang="en-US" sz="2000" kern="1200" dirty="0">
              <a:latin typeface="National 2" panose="020B0504030502020203" pitchFamily="34" charset="77"/>
            </a:rPr>
          </a:br>
          <a:r>
            <a:rPr lang="en-US" sz="2000" kern="1200" dirty="0">
              <a:latin typeface="National 2" panose="020B0504030502020203" pitchFamily="34" charset="77"/>
            </a:rPr>
            <a:t>Analyst</a:t>
          </a:r>
        </a:p>
      </dsp:txBody>
      <dsp:txXfrm rot="-5400000">
        <a:off x="1" y="2475924"/>
        <a:ext cx="1379853" cy="591365"/>
      </dsp:txXfrm>
    </dsp:sp>
    <dsp:sp modelId="{EA1F9161-C0DE-DE49-A573-9DD75C91F5C1}">
      <dsp:nvSpPr>
        <dsp:cNvPr id="0" name=""/>
        <dsp:cNvSpPr/>
      </dsp:nvSpPr>
      <dsp:spPr>
        <a:xfrm rot="5400000">
          <a:off x="2579050" y="586799"/>
          <a:ext cx="1281292" cy="3679687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National 2" panose="020B0504030502020203" pitchFamily="34" charset="77"/>
            </a:rPr>
            <a:t>Clean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National 2" panose="020B0504030502020203" pitchFamily="34" charset="77"/>
            </a:rPr>
            <a:t>Exploratory Data Analysis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National 2" panose="020B0504030502020203" pitchFamily="34" charset="77"/>
            </a:rPr>
            <a:t>Build and assess model</a:t>
          </a:r>
        </a:p>
      </dsp:txBody>
      <dsp:txXfrm rot="-5400000">
        <a:off x="1379853" y="1848544"/>
        <a:ext cx="3617139" cy="1156196"/>
      </dsp:txXfrm>
    </dsp:sp>
    <dsp:sp modelId="{62DCF018-E704-7C48-89D1-FBAF95C36D9C}">
      <dsp:nvSpPr>
        <dsp:cNvPr id="0" name=""/>
        <dsp:cNvSpPr/>
      </dsp:nvSpPr>
      <dsp:spPr>
        <a:xfrm rot="5400000">
          <a:off x="-295682" y="3862405"/>
          <a:ext cx="1971218" cy="137985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274320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National 2" panose="020B0504030502020203" pitchFamily="34" charset="77"/>
            </a:rPr>
            <a:t>Machine Learning Engineer</a:t>
          </a:r>
        </a:p>
      </dsp:txBody>
      <dsp:txXfrm rot="-5400000">
        <a:off x="1" y="4256650"/>
        <a:ext cx="1379853" cy="591365"/>
      </dsp:txXfrm>
    </dsp:sp>
    <dsp:sp modelId="{6632E3FF-C04A-6341-9DE3-C8233E7ACC42}">
      <dsp:nvSpPr>
        <dsp:cNvPr id="0" name=""/>
        <dsp:cNvSpPr/>
      </dsp:nvSpPr>
      <dsp:spPr>
        <a:xfrm rot="5400000">
          <a:off x="2579050" y="2367525"/>
          <a:ext cx="1281292" cy="3679687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National 2" panose="020B0504030502020203" pitchFamily="34" charset="77"/>
            </a:rPr>
            <a:t>Model implementation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National 2" panose="020B0504030502020203" pitchFamily="34" charset="77"/>
            </a:rPr>
            <a:t>Deployment</a:t>
          </a:r>
        </a:p>
      </dsp:txBody>
      <dsp:txXfrm rot="-5400000">
        <a:off x="1379853" y="3629270"/>
        <a:ext cx="3617139" cy="1156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23/6/2023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23/6/2023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1934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418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2AB3C50-0815-4E72-B5C0-4CC01800180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D6D95E-88C9-4F51-9A96-C6DC690C4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70AC6F-A8DE-43B1-AB32-8BCC2ADD0A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1510" y="184205"/>
            <a:ext cx="2700330" cy="217696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bg1"/>
                </a:solidFill>
              </a:defRPr>
            </a:lvl1pPr>
            <a:lvl2pPr marL="101256" indent="0" algn="l">
              <a:buFontTx/>
              <a:buNone/>
              <a:defRPr sz="984"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[Current Date]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D68E9-7018-4336-9CC4-C1AD98D094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81" y="1428599"/>
            <a:ext cx="3912001" cy="40008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8FB25-7404-4D17-BC12-C5C5BD3F89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B9713-6169-4BCA-998A-1ECD71372D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 dirty="0"/>
              <a:t>QBS 101.5: Applied Data Science</a:t>
            </a:r>
          </a:p>
        </p:txBody>
      </p:sp>
    </p:spTree>
    <p:extLst>
      <p:ext uri="{BB962C8B-B14F-4D97-AF65-F5344CB8AC3E}">
        <p14:creationId xmlns:p14="http://schemas.microsoft.com/office/powerpoint/2010/main" val="34015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C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C3957F-CBD5-45F4-9139-BE2AD9F3D7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466EE-1402-4AD3-84F3-D1DF7AB79A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CC70461-48C5-43F7-8FBF-36F351503D8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14594" y="4925838"/>
            <a:ext cx="2939950" cy="156710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45B0B-FD87-427B-B1C8-DF115B45F6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54FC01-F717-4A46-B98F-96CECAD73C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1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36129" y="257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2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1383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747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49BA5-9018-4446-A86F-4EE58D7173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83DCC-83B4-4DDF-A2DD-53EA890722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4298" y="2367188"/>
            <a:ext cx="742590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1508" y="2365636"/>
            <a:ext cx="370858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15CE4-9C5B-4DD4-9334-613E584A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10B5A-E47F-4858-B45E-5B1BEE8B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2C6C2-929C-48AB-A46A-05FC0AD9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08A26F-06F2-4E9D-90D3-59B5F05170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2FEF4-AC70-4D84-9B67-5A54BD0F33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08" y="2365638"/>
            <a:ext cx="7441994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141451" y="2365639"/>
            <a:ext cx="3712953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D7C67-E5F6-43C5-997F-6434DA21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84D73-4796-4164-B818-FA3C28E0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62CB5-7592-412B-8108-8BFA3C6D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F9683-AEE5-4C7C-8337-8F0333B05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A82EE6-5B2A-4D35-9636-3FF0F8DEBC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11" y="2365636"/>
            <a:ext cx="11543658" cy="197469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38777" y="4495699"/>
            <a:ext cx="11543658" cy="1974696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DFF93-5525-475A-BA2F-1F0C4F78D56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E2A29-28F0-4172-8807-541DB74FB8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E7CF56-F1E5-4795-9265-7AD96EC856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9AB79-1006-4785-9565-5855A6C464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E5D8E-5794-4172-9477-A462C7ED67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352C9B-A878-4E28-8F19-9BFE09A0DF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D2763-69FC-4FBC-A018-A5B79D9BF1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77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8F8E-C995-44E9-88C3-777D604D7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22DE8C-193B-40D2-86E4-37390E84CC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2B9284-71F9-4742-8BC8-CBD640B6E8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22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0" y="1413894"/>
            <a:ext cx="10896586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2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3327723"/>
            <a:ext cx="10901097" cy="1819999"/>
          </a:xfrm>
        </p:spPr>
        <p:txBody>
          <a:bodyPr>
            <a:normAutofit/>
          </a:bodyPr>
          <a:lstStyle>
            <a:lvl1pPr marL="0" indent="0">
              <a:buNone/>
              <a:defRPr sz="407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[Presenter Name]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B3AAE-1896-4A98-A246-9A4E80DA4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8A2211-08DC-44ED-BA4C-EA9B5E049F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E66D3-31E0-4E7E-974A-CBAF78AFB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130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8D64DB-0525-4239-B7EF-7462FB2A8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35A38-8B72-4CF7-A576-8AB549768E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4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27E38-93E1-4C04-83A5-FBD94BE75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51525" y="1108171"/>
            <a:ext cx="1787218" cy="468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6DF0E0-E4B3-49BF-A9CB-B5C1AC69E3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CC1-F0E2-4D15-B831-1642D56F9D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3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05E55-8F6E-49C2-A14D-4F7EA9A24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681536" y="1396696"/>
            <a:ext cx="3951494" cy="3976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49E37B-FA5B-427F-9B9C-C22AEEF464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D3671-8BF4-4081-90DB-6B512B6793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4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6A6A2-B679-4575-A369-2D9B0C881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46751" y="1126129"/>
            <a:ext cx="2724017" cy="4749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8E51D-8667-4AE7-98D9-FD5D60E1E0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0D460-F225-460B-BB60-8A16237213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2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E30FE-911C-4ADA-B031-2626594EC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3744D0-0577-40DE-9622-1088015D05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BB920-9A5A-4DA9-9ECA-1DF946B9A6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358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C4D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164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accent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B8BFB0-2A25-45AC-80CE-669E6F62B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F33D4B-5C12-45EC-88B7-C00C2123C8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2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71191" y="2246444"/>
            <a:ext cx="7849618" cy="2531891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118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[Thank you or sign off]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5A8B4-6E78-422A-AF69-97326A6A7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54034-1F98-4E5C-A6EA-29A8353505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5673CE-2DC8-4BC7-8474-7FD9AEAE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B1A7F-3E6C-4BDA-A873-12B2FD961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0EA49-7B36-455E-A863-61CF191F59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0F960-7B3B-462A-AC2C-5591D20826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EE6E5A-4BD9-4D77-8176-009D70AE84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40414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413894"/>
            <a:ext cx="7849618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8528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41DB6-5AEA-408D-A5BF-F2AA2A9AA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00AA1C-D441-4635-902A-1D0547153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7D3B9-F438-E24F-9DFF-6C0E3C11CA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15400" y="819552"/>
            <a:ext cx="2108111" cy="55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00A36-47BB-4418-B306-3E7E3AC14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86510" y="1426524"/>
            <a:ext cx="2724017" cy="4749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12473B-6F9B-4A83-8856-23C5641F05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56D179-7759-497B-8880-790CAAFA95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0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25145-F8C2-435E-83DA-3C6BFFE3B3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91889" y="2389194"/>
            <a:ext cx="2774745" cy="2792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09E0F-9A3D-42E9-BF40-D38087681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43727-5D9C-4050-8B4D-49535AB73D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9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EFBB34-E7A6-446F-8461-EDE7FE5D0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11546007" cy="41273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8288C-36FD-45F0-A3A9-714884425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83047" y="184261"/>
            <a:ext cx="7425906" cy="217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7881E-E143-4217-816A-8C4E380ED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0B422-09F3-401B-BCC9-0BD19CBF8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9A268-DC64-46CE-B24E-6EA4998BF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 marL="202512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1pPr>
            <a:lvl2pPr marL="405023" indent="-202512">
              <a:buFont typeface="+mj-lt"/>
              <a:buAutoNum type="alpha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2pPr>
            <a:lvl3pPr marL="607535" indent="-202046">
              <a:buFont typeface="+mj-lt"/>
              <a:buAutoNum type="roman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3pPr>
            <a:lvl4pPr marL="810046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4pPr>
            <a:lvl5pPr marL="1012558" indent="-202512">
              <a:buFont typeface="+mj-lt"/>
              <a:buAutoNum type="alphaLcPeriod"/>
              <a:defRPr lang="en-US" sz="1600" b="0" i="0" dirty="0">
                <a:latin typeface="National 2" charset="0"/>
                <a:ea typeface="National 2" charset="0"/>
                <a:cs typeface="National 2" charset="0"/>
              </a:defRPr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22980-9FEA-47AB-8160-1C2959753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9DED6-E107-4AF2-B3B8-51B167296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1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3"/>
            <a:ext cx="6853375" cy="51014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7E974-6222-4E14-8F53-1A35F8F2DE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A0BD44-827B-47CD-8BFA-2A4BD387B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425" y="1391440"/>
            <a:ext cx="11546007" cy="9235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508" y="2365585"/>
            <a:ext cx="11546007" cy="41352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3047" y="184261"/>
            <a:ext cx="7425906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</a:lstStyle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1686" y="6551473"/>
            <a:ext cx="523374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84"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2" r:id="rId2"/>
    <p:sldLayoutId id="2147483764" r:id="rId3"/>
    <p:sldLayoutId id="2147483765" r:id="rId4"/>
    <p:sldLayoutId id="2147483766" r:id="rId5"/>
    <p:sldLayoutId id="2147483650" r:id="rId6"/>
    <p:sldLayoutId id="2147483652" r:id="rId7"/>
    <p:sldLayoutId id="2147483779" r:id="rId8"/>
    <p:sldLayoutId id="2147483761" r:id="rId9"/>
    <p:sldLayoutId id="2147483767" r:id="rId10"/>
    <p:sldLayoutId id="2147483768" r:id="rId11"/>
    <p:sldLayoutId id="2147483769" r:id="rId12"/>
    <p:sldLayoutId id="2147483770" r:id="rId13"/>
    <p:sldLayoutId id="2147483782" r:id="rId14"/>
    <p:sldLayoutId id="2147483777" r:id="rId15"/>
    <p:sldLayoutId id="2147483778" r:id="rId16"/>
    <p:sldLayoutId id="2147483728" r:id="rId17"/>
    <p:sldLayoutId id="2147483773" r:id="rId18"/>
    <p:sldLayoutId id="2147483771" r:id="rId19"/>
    <p:sldLayoutId id="2147483772" r:id="rId20"/>
    <p:sldLayoutId id="2147483774" r:id="rId21"/>
    <p:sldLayoutId id="2147483776" r:id="rId22"/>
    <p:sldLayoutId id="2147483775" r:id="rId23"/>
    <p:sldLayoutId id="2147483780" r:id="rId24"/>
    <p:sldLayoutId id="2147483781" r:id="rId25"/>
    <p:sldLayoutId id="2147483783" r:id="rId26"/>
    <p:sldLayoutId id="2147483654" r:id="rId27"/>
    <p:sldLayoutId id="214748365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42974" rtl="0" eaLnBrk="1" latinLnBrk="0" hangingPunct="1">
        <a:lnSpc>
          <a:spcPct val="85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National 2 Medium" charset="0"/>
          <a:ea typeface="National 2 Medium" charset="0"/>
          <a:cs typeface="National 2 Medium" charset="0"/>
        </a:defRPr>
      </a:lvl1pPr>
    </p:titleStyle>
    <p:bodyStyle>
      <a:lvl1pPr marL="182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1pPr>
      <a:lvl2pPr marL="6400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2pPr>
      <a:lvl3pPr marL="10972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3pPr>
      <a:lvl4pPr marL="15544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4pPr>
      <a:lvl5pPr marL="2011680" indent="-285750" algn="l" defTabSz="642974" rtl="0" eaLnBrk="1" latinLnBrk="0" hangingPunct="1">
        <a:spcBef>
          <a:spcPts val="422"/>
        </a:spcBef>
        <a:spcAft>
          <a:spcPts val="211"/>
        </a:spcAft>
        <a:buClr>
          <a:schemeClr val="accent1"/>
        </a:buClr>
        <a:buFont typeface="Arial" charset="0"/>
        <a:buChar char="•"/>
        <a:defRPr sz="1406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5pPr>
      <a:lvl6pPr marL="2468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1406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2089666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411153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2732640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87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74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461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948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435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923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409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896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90" userDrawn="1">
          <p15:clr>
            <a:srgbClr val="F26B43"/>
          </p15:clr>
        </p15:guide>
        <p15:guide id="2" pos="7476" userDrawn="1">
          <p15:clr>
            <a:srgbClr val="F26B43"/>
          </p15:clr>
        </p15:guide>
        <p15:guide id="3" pos="203" userDrawn="1">
          <p15:clr>
            <a:srgbClr val="F26B43"/>
          </p15:clr>
        </p15:guide>
        <p15:guide id="4" orient="horz" pos="14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github.com/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cs.python.org/3/library/venv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ython.org/download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ericmjl/27e50331f24db3e8f957d1fe7bbbe510" TargetMode="External"/><Relationship Id="rId2" Type="http://schemas.openxmlformats.org/officeDocument/2006/relationships/hyperlink" Target="http://drivendata.github.io/cookiecutter-data-science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github.com/en/repositories/creating-and-managing-repositories/creating-a-template-repository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kynan/nbstripout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Simon-Stone/qbs-applied-data-scienc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2054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35C01E-D909-40CC-85FF-D38BFFAA44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June 26, 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FB0B02-7277-430E-84EF-813911035E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</a:t>
            </a:fld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3F5BEDD-BBEA-445F-915D-71CD103775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933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1506" y="2365635"/>
            <a:ext cx="11543553" cy="4127304"/>
          </a:xfrm>
        </p:spPr>
        <p:txBody>
          <a:bodyPr>
            <a:normAutofit fontScale="92500" lnSpcReduction="10000"/>
          </a:bodyPr>
          <a:lstStyle/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u="none" strike="noStrike" dirty="0">
                <a:effectLst/>
                <a:latin typeface="National 2 Medium" panose="020B0504030502020203" pitchFamily="34" charset="77"/>
              </a:rPr>
              <a:t>Project requirements: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effectLst/>
                <a:latin typeface="National 2" panose="020B0504030502020203" pitchFamily="34" charset="77"/>
              </a:rPr>
              <a:t>Devise a business or research question that can be answered through data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National 2" panose="020B0504030502020203" pitchFamily="34" charset="77"/>
              </a:rPr>
              <a:t>Identify a suitable dataset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National 2" panose="020B0504030502020203" pitchFamily="34" charset="77"/>
              </a:rPr>
              <a:t>Implement all major steps of a data science project to find an answer to the chosen question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 sz="2000" dirty="0">
              <a:latin typeface="National 2" panose="020B0504030502020203" pitchFamily="34" charset="77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Deliverables: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National 2" panose="020B0504030502020203" pitchFamily="34" charset="77"/>
              </a:rPr>
              <a:t>Project pitch (details to come)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National 2" panose="020B0504030502020203" pitchFamily="34" charset="77"/>
              </a:rPr>
              <a:t>Fully reproducible project repository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National 2" panose="020B0504030502020203" pitchFamily="34" charset="77"/>
              </a:rPr>
              <a:t>Final presentation</a:t>
            </a:r>
            <a:endParaRPr lang="en-US" sz="2000" b="0" i="0" u="none" strike="noStrike" dirty="0">
              <a:effectLst/>
              <a:latin typeface="National 2" panose="020B0504030502020203" pitchFamily="34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6">
                    <a:lumMod val="75000"/>
                  </a:schemeClr>
                </a:solidFill>
              </a:rPr>
              <a:t>Format</a:t>
            </a:r>
            <a:br>
              <a:rPr lang="en-AU" dirty="0"/>
            </a:br>
            <a:r>
              <a:rPr lang="en-AU" dirty="0"/>
              <a:t>Final Project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5ABB7-5588-42EF-8D92-0F30E41B78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80B98-D3D9-4A36-AB55-82F72DC4C9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1662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Week 1 (June 26 &amp; June 28):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Getting Started with Applied Data Science &amp; Python</a:t>
            </a:r>
            <a:endParaRPr lang="en-US" sz="1200" dirty="0">
              <a:effectLst/>
              <a:latin typeface="National 2 Medium" panose="020B0504030502020203" pitchFamily="34" charset="77"/>
            </a:endParaRP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Introduction to Applied Data Science with Python</a:t>
            </a:r>
          </a:p>
          <a:p>
            <a:pPr lvl="1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Data Wrangling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Week 2 (July 3 &amp; July 5):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National 2 Medium" panose="020B0504030502020203" pitchFamily="34" charset="77"/>
              </a:rPr>
              <a:t>Texts, Maps, and Graphs</a:t>
            </a: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 </a:t>
            </a:r>
          </a:p>
          <a:p>
            <a:pPr marL="638175" lvl="1" indent="-180975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Data Visualization</a:t>
            </a:r>
          </a:p>
          <a:p>
            <a:pPr marL="638175" lvl="1" indent="-180975">
              <a:spcBef>
                <a:spcPts val="0"/>
              </a:spcBef>
              <a:spcAft>
                <a:spcPts val="1200"/>
              </a:spcAft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NLP I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Week 3 (July 10 &amp; July 12):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Texts as Data</a:t>
            </a:r>
            <a:endParaRPr lang="en-US" sz="1200" dirty="0">
              <a:effectLst/>
              <a:latin typeface="National 2 Medium" panose="020B0504030502020203" pitchFamily="34" charset="77"/>
            </a:endParaRP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NLP II</a:t>
            </a:r>
          </a:p>
          <a:p>
            <a:pPr lvl="1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NLP III</a:t>
            </a:r>
          </a:p>
          <a:p>
            <a:pPr marL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Week 4 (July 17 &amp; July 19):</a:t>
            </a:r>
          </a:p>
          <a:p>
            <a:pPr marL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National 2 Medium" panose="020B0504030502020203" pitchFamily="34" charset="77"/>
              </a:rPr>
              <a:t>Machine Learning</a:t>
            </a:r>
            <a:endParaRPr lang="en-US" sz="1800" dirty="0">
              <a:effectLst/>
              <a:latin typeface="National 2 Medium" panose="020B0504030502020203" pitchFamily="34" charset="77"/>
            </a:endParaRPr>
          </a:p>
          <a:p>
            <a:pPr marL="639763"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Scikit-learn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PyTorch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DBA77-01B5-FDBF-52CC-EAD03C6AE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0577" y="2365635"/>
            <a:ext cx="5636938" cy="4308104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Week 5 (July 24 &amp; July 26):</a:t>
            </a:r>
          </a:p>
          <a:p>
            <a:pPr marL="0" indent="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Project Work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latin typeface="National 2" panose="020B0504030502020203" pitchFamily="34" charset="77"/>
              </a:rPr>
              <a:t>Project proposals due (Monday July 24)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300" i="1" dirty="0">
                <a:latin typeface="National 2" panose="020B0504030502020203" pitchFamily="34" charset="77"/>
              </a:rPr>
              <a:t>No class meetings</a:t>
            </a:r>
          </a:p>
          <a:p>
            <a:pPr marL="0" indent="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Week 6 (July 31 &amp; August 2): 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1400" b="0" i="1" u="none" strike="noStrike" dirty="0">
                <a:effectLst/>
                <a:latin typeface="National 2" panose="020B0504030502020203" pitchFamily="34" charset="77"/>
              </a:rPr>
              <a:t>No class meetings</a:t>
            </a:r>
          </a:p>
          <a:p>
            <a:pPr marL="0" indent="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Week 7 (August 7 &amp; August 9): </a:t>
            </a:r>
          </a:p>
          <a:p>
            <a:pPr marL="0" indent="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Collaboration and Documentation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Documenting, Sharing and Evaluating Code</a:t>
            </a:r>
          </a:p>
          <a:p>
            <a:pPr lvl="1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Peer Review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Week 8 (August 14 &amp; August 16):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Code Revision Work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1400" b="0" i="1" u="none" strike="noStrike" dirty="0">
                <a:effectLst/>
                <a:latin typeface="National 2" panose="020B0504030502020203" pitchFamily="34" charset="77"/>
              </a:rPr>
              <a:t>No Class Meetings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Week 9 (August 21 &amp; August 23): 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Final Presentations and revised code due (Wed. Aug 23)</a:t>
            </a:r>
          </a:p>
          <a:p>
            <a:endParaRPr lang="en-US" dirty="0">
              <a:latin typeface="National 2" panose="020B0504030502020203" pitchFamily="34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Schedule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5ABB7-5588-42EF-8D92-0F30E41B78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80B98-D3D9-4A36-AB55-82F72DC4C9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726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2597FC-3FC3-BF42-8939-1200A53F5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507" y="2365635"/>
            <a:ext cx="1154355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National 2 Medium" panose="020B0504030502020203" pitchFamily="34" charset="77"/>
              </a:rPr>
              <a:t>Use of generative AI is generally accepted in this course if it meets the following requirements:</a:t>
            </a:r>
          </a:p>
          <a:p>
            <a:pPr marL="285750" indent="-285750"/>
            <a:r>
              <a:rPr lang="en-US" sz="1800" dirty="0"/>
              <a:t>You are expected to take full ownership of your work, including the use of generative AI</a:t>
            </a:r>
          </a:p>
          <a:p>
            <a:pPr marL="285750" indent="-285750"/>
            <a:r>
              <a:rPr lang="en-US" sz="1800" dirty="0"/>
              <a:t>You need to be able to understand and reflect any output of generative AI you want to include in your work</a:t>
            </a:r>
          </a:p>
          <a:p>
            <a:pPr marL="742950" lvl="1" indent="-285750"/>
            <a:r>
              <a:rPr lang="en-US" sz="1800" dirty="0"/>
              <a:t>“It’s a tool, you’re its master!”</a:t>
            </a:r>
          </a:p>
          <a:p>
            <a:pPr marL="285750" indent="-285750"/>
            <a:r>
              <a:rPr lang="en-US" sz="1800" dirty="0"/>
              <a:t>Just like with code taken from other sources (e.g., Stack Overflow), any code other than your own must be cited (see Week 7: Documentation)</a:t>
            </a:r>
          </a:p>
          <a:p>
            <a:pPr marL="285750" indent="-285750"/>
            <a:r>
              <a:rPr lang="en-US" sz="1800" dirty="0"/>
              <a:t>You are expected to be able to explain and discuss every line of code in your final project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7CA178-6233-9942-F499-6591A56D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on Generative AI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4588-FD15-A0ED-F1E1-1B401E5982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83D3-FE77-59D4-6CD8-5AA8BD876B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232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CC367F-3C9D-D7A8-CCAA-DBFA1BAC49E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Typical project has </a:t>
            </a:r>
            <a:r>
              <a:rPr lang="en-US" dirty="0">
                <a:latin typeface="National 2 Medium" panose="020B0504030502020203" pitchFamily="34" charset="77"/>
              </a:rPr>
              <a:t>two phases</a:t>
            </a:r>
            <a:r>
              <a:rPr lang="en-US" dirty="0"/>
              <a:t>:</a:t>
            </a:r>
          </a:p>
          <a:p>
            <a:pPr marL="468630" indent="-514350">
              <a:buFont typeface="+mj-lt"/>
              <a:buAutoNum type="arabicPeriod"/>
            </a:pPr>
            <a:r>
              <a:rPr lang="en-US" dirty="0"/>
              <a:t>Exploration phase</a:t>
            </a:r>
          </a:p>
          <a:p>
            <a:pPr lvl="1">
              <a:buSzPct val="80000"/>
              <a:buFont typeface="System Font Regular"/>
              <a:buChar char="🧭"/>
            </a:pPr>
            <a:r>
              <a:rPr lang="en-US" dirty="0"/>
              <a:t> Explore data, imputations, feature engineering, model selection</a:t>
            </a:r>
          </a:p>
          <a:p>
            <a:pPr marL="468630" indent="-514350">
              <a:buFont typeface="+mj-lt"/>
              <a:buAutoNum type="arabicPeriod"/>
            </a:pPr>
            <a:r>
              <a:rPr lang="en-US" dirty="0"/>
              <a:t>Reporting and “deployment” phase</a:t>
            </a:r>
          </a:p>
          <a:p>
            <a:pPr lvl="1">
              <a:buSzPct val="80000"/>
              <a:buFont typeface="System Font Regular"/>
              <a:buChar char="📊"/>
            </a:pPr>
            <a:r>
              <a:rPr lang="en-US" dirty="0"/>
              <a:t> Generate result tables and graphs, refactor code, export trained models</a:t>
            </a:r>
          </a:p>
          <a:p>
            <a:pPr marL="0" indent="0">
              <a:buNone/>
            </a:pPr>
            <a:r>
              <a:rPr lang="en-US" dirty="0"/>
              <a:t>Subject matter domains differ, tasks are similar</a:t>
            </a:r>
          </a:p>
          <a:p>
            <a:pPr marL="800100" lvl="1" indent="-342900">
              <a:buSzPct val="90000"/>
              <a:buFont typeface="System Font Regular"/>
              <a:buChar char="🤹"/>
            </a:pPr>
            <a:r>
              <a:rPr lang="en-US" dirty="0"/>
              <a:t>Multiple stakeholders to consider, “interrogate”, and convince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53908-21D5-CFB2-0F7D-257B37CFF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Applied Data Science with Python</a:t>
            </a:r>
            <a:br>
              <a:rPr lang="en-US" sz="3200" dirty="0"/>
            </a:br>
            <a:r>
              <a:rPr lang="en-US" sz="3200" dirty="0"/>
              <a:t>What makes a Data Science project special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2EEE1-058E-065B-7E01-CF2D0BEB1C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96BBF-7402-699F-51C6-D2A38F813E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1895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CC367F-3C9D-D7A8-CCAA-DBFA1BAC49E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SzPct val="80000"/>
              <a:buFont typeface="System Font Regular"/>
              <a:buChar char="💪"/>
            </a:pPr>
            <a:r>
              <a:rPr lang="en-US" dirty="0"/>
              <a:t> Powerful language with incredible community and industry support</a:t>
            </a:r>
          </a:p>
          <a:p>
            <a:pPr lvl="1"/>
            <a:r>
              <a:rPr lang="en-US" dirty="0"/>
              <a:t>Often large number of (inter-)dependencies</a:t>
            </a:r>
          </a:p>
          <a:p>
            <a:pPr>
              <a:buSzPct val="80000"/>
              <a:buFont typeface="System Font Regular"/>
              <a:buChar char="🚀"/>
            </a:pPr>
            <a:r>
              <a:rPr lang="en-US" dirty="0"/>
              <a:t> Rapid prototyping</a:t>
            </a:r>
          </a:p>
          <a:p>
            <a:pPr>
              <a:buSzPct val="80000"/>
              <a:buFont typeface="System Font Regular"/>
              <a:buChar char="🖥️"/>
            </a:pPr>
            <a:r>
              <a:rPr lang="en-US" dirty="0"/>
              <a:t> (Mostly) cross-platform compatible on Windows, Mac OS, Linux</a:t>
            </a:r>
          </a:p>
          <a:p>
            <a:pPr>
              <a:buSzPct val="80000"/>
              <a:buFont typeface="System Font Regular"/>
              <a:buChar char="😵‍💫"/>
            </a:pPr>
            <a:r>
              <a:rPr lang="en-US" dirty="0"/>
              <a:t> Sprawling, sometimes confusing ecosystem</a:t>
            </a:r>
          </a:p>
          <a:p>
            <a:pPr>
              <a:buSzPct val="80000"/>
              <a:buFont typeface="System Font Regular"/>
              <a:buChar char="😫"/>
            </a:pPr>
            <a:r>
              <a:rPr lang="en-US" dirty="0"/>
              <a:t> Deployment / reproducibility can be challenging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53908-21D5-CFB2-0F7D-257B37CFF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Applied Data Science with Python</a:t>
            </a:r>
            <a:br>
              <a:rPr lang="en-US" sz="3200" dirty="0"/>
            </a:br>
            <a:r>
              <a:rPr lang="en-US" sz="3200" dirty="0"/>
              <a:t>What makes a Python project special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2EEE1-058E-065B-7E01-CF2D0BEB1C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96BBF-7402-699F-51C6-D2A38F813E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63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75EA8C-02BA-AB0B-F811-E0619299A44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sz="2400" dirty="0"/>
              <a:t>Integrated Development Environment (IDE) for writing code</a:t>
            </a:r>
          </a:p>
          <a:p>
            <a:pPr marL="457200" indent="-457200"/>
            <a:r>
              <a:rPr lang="en-US" sz="2400" dirty="0"/>
              <a:t>Command line scripts for project setup and configuration</a:t>
            </a:r>
          </a:p>
          <a:p>
            <a:pPr marL="457200" indent="-457200"/>
            <a:r>
              <a:rPr lang="en-US" sz="2400" dirty="0" err="1"/>
              <a:t>Jupyter</a:t>
            </a:r>
            <a:r>
              <a:rPr lang="en-US" sz="2400" dirty="0"/>
              <a:t> notebooks for prototyping and reporting</a:t>
            </a:r>
          </a:p>
          <a:p>
            <a:pPr marL="457200" indent="-457200"/>
            <a:r>
              <a:rPr lang="en-US" sz="2400" dirty="0"/>
              <a:t>Version control for code (and sometimes data)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Not part of this course:</a:t>
            </a:r>
          </a:p>
          <a:p>
            <a:pPr marL="457200" indent="-457200"/>
            <a:r>
              <a:rPr lang="en-US" sz="2400" dirty="0"/>
              <a:t>Cloud infrastructure (Amazon Web Services, Google Cloud, Microsoft Azure)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2252FC-7BC3-D453-31F7-28715BFD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Applied Data Science with Python</a:t>
            </a:r>
            <a:br>
              <a:rPr lang="en-US" sz="3200" dirty="0"/>
            </a:br>
            <a:r>
              <a:rPr lang="en-US" sz="3200" dirty="0"/>
              <a:t>Tools of the Trade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A1BA7-F343-8E7A-9FB6-1E941E83453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15268-5A5E-1FA9-372F-7765343DDA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21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75EA8C-02BA-AB0B-F811-E0619299A44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“A commonly-used process, structure or pattern of action that, despite initially appearing to be an appropriate and effective response to a problem, has more bad consequences than good ones.”</a:t>
            </a:r>
          </a:p>
          <a:p>
            <a:pPr marL="0" indent="0" algn="r">
              <a:buNone/>
            </a:pPr>
            <a:r>
              <a:rPr lang="en-US" sz="2000" i="1" dirty="0"/>
              <a:t>Gang of Four*</a:t>
            </a:r>
          </a:p>
          <a:p>
            <a:pPr marL="342900" indent="-342900"/>
            <a:r>
              <a:rPr lang="en-US" sz="2400" dirty="0"/>
              <a:t>Not using an IDE</a:t>
            </a:r>
          </a:p>
          <a:p>
            <a:pPr marL="342900" indent="-342900"/>
            <a:r>
              <a:rPr lang="en-US" sz="2400" dirty="0"/>
              <a:t>Not organizing your project in one place </a:t>
            </a:r>
          </a:p>
          <a:p>
            <a:pPr marL="342900" indent="-342900"/>
            <a:r>
              <a:rPr lang="en-US" sz="2400" dirty="0"/>
              <a:t>Using a too simple or too elaborate project setup</a:t>
            </a:r>
          </a:p>
          <a:p>
            <a:pPr marL="342900" indent="-342900"/>
            <a:r>
              <a:rPr lang="en-US" sz="2400" dirty="0"/>
              <a:t>Overusing </a:t>
            </a:r>
            <a:r>
              <a:rPr lang="en-US" sz="2400" dirty="0" err="1"/>
              <a:t>Jupyter</a:t>
            </a:r>
            <a:r>
              <a:rPr lang="en-US" sz="2400" dirty="0"/>
              <a:t> notebooks (sometimes scripts are better)</a:t>
            </a:r>
          </a:p>
          <a:p>
            <a:pPr marL="342900" indent="-342900"/>
            <a:r>
              <a:rPr lang="en-US" sz="2400" dirty="0"/>
              <a:t>Not managing your Python environment</a:t>
            </a:r>
          </a:p>
          <a:p>
            <a:pPr marL="342900" indent="-342900"/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2252FC-7BC3-D453-31F7-28715BFD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sz="3200" dirty="0"/>
              <a:t>Anti-patterns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A1BA7-F343-8E7A-9FB6-1E941E83453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15268-5A5E-1FA9-372F-7765343DDA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16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49DBCD-4BB6-5114-4EBD-8537E659FE4F}"/>
              </a:ext>
            </a:extLst>
          </p:cNvPr>
          <p:cNvSpPr txBox="1"/>
          <p:nvPr/>
        </p:nvSpPr>
        <p:spPr>
          <a:xfrm>
            <a:off x="5275172" y="3505200"/>
            <a:ext cx="6607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2238" indent="-122238" algn="just"/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National 2" panose="020B0504030502020203" pitchFamily="34" charset="77"/>
              </a:rPr>
              <a:t>* Gamma, E., Helm, R., Johnson, R., </a:t>
            </a:r>
            <a:r>
              <a:rPr lang="en-US" sz="12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National 2" panose="020B0504030502020203" pitchFamily="34" charset="77"/>
              </a:rPr>
              <a:t>Vlissides</a:t>
            </a: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National 2" panose="020B0504030502020203" pitchFamily="34" charset="77"/>
              </a:rPr>
              <a:t>, J. (1995). </a:t>
            </a:r>
            <a:r>
              <a:rPr lang="en-US" sz="1200" b="0" i="1" dirty="0">
                <a:solidFill>
                  <a:schemeClr val="accent6">
                    <a:lumMod val="75000"/>
                  </a:schemeClr>
                </a:solidFill>
                <a:effectLst/>
                <a:latin typeface="National 2" panose="020B0504030502020203" pitchFamily="34" charset="77"/>
              </a:rPr>
              <a:t>Design patterns: elements of reusable object-oriented software</a:t>
            </a: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National 2" panose="020B0504030502020203" pitchFamily="34" charset="77"/>
              </a:rPr>
              <a:t>. Boston, MA, USA: Addison-Wesley Longman Publishing Co., Inc.. ISBN: 0-201-63361-2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National 2" panose="020B0504030502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01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9A099D-3253-15F7-BFA7-5F0F092B569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Recommended </a:t>
            </a:r>
            <a:r>
              <a:rPr lang="en-US" dirty="0">
                <a:latin typeface="National 2 Medium" panose="020B0504030502020203" pitchFamily="34" charset="77"/>
              </a:rPr>
              <a:t>Python distribution</a:t>
            </a:r>
            <a:r>
              <a:rPr lang="en-US" dirty="0"/>
              <a:t>:</a:t>
            </a:r>
          </a:p>
          <a:p>
            <a:pPr marL="2638425" indent="-457200">
              <a:buSzPct val="90000"/>
              <a:buFont typeface="System Font Regular"/>
              <a:buChar char="🐍"/>
            </a:pPr>
            <a:r>
              <a:rPr lang="en-US" dirty="0"/>
              <a:t>Vanilla Python 3.8 or newer: </a:t>
            </a:r>
            <a:r>
              <a:rPr lang="en-US" dirty="0">
                <a:hlinkClick r:id="rId2"/>
              </a:rPr>
              <a:t>https://www.python.org/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Recommended </a:t>
            </a:r>
            <a:r>
              <a:rPr lang="en-US" dirty="0">
                <a:latin typeface="National 2 Medium" panose="020B0504030502020203" pitchFamily="34" charset="77"/>
              </a:rPr>
              <a:t>IDE</a:t>
            </a:r>
            <a:r>
              <a:rPr lang="en-US" dirty="0"/>
              <a:t>:</a:t>
            </a:r>
          </a:p>
          <a:p>
            <a:pPr marL="2597150" indent="-457200">
              <a:buSzPct val="90000"/>
              <a:buFont typeface="System Font Regular"/>
              <a:buChar char="📝"/>
            </a:pPr>
            <a:r>
              <a:rPr lang="en-US" dirty="0"/>
              <a:t>Visual Studio Code: </a:t>
            </a:r>
            <a:r>
              <a:rPr lang="en-US" dirty="0">
                <a:hlinkClick r:id="rId3"/>
              </a:rPr>
              <a:t>https://code.visualstudio.com/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Recommended </a:t>
            </a:r>
            <a:r>
              <a:rPr lang="en-US" dirty="0">
                <a:latin typeface="National 2 Medium" panose="020B0504030502020203" pitchFamily="34" charset="77"/>
              </a:rPr>
              <a:t>version control </a:t>
            </a:r>
            <a:r>
              <a:rPr lang="en-US" dirty="0"/>
              <a:t>hosting platform</a:t>
            </a:r>
          </a:p>
          <a:p>
            <a:pPr marL="2638425" indent="-457200">
              <a:buBlip>
                <a:blip r:embed="rId4"/>
              </a:buBlip>
            </a:pPr>
            <a:r>
              <a:rPr lang="en-US" dirty="0"/>
              <a:t>GitHub: </a:t>
            </a: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www.github.com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86CC2F-D5FE-285A-DB40-CE05F9EA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sz="3200" dirty="0"/>
              <a:t>Recommended Setup for this class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CAABB5-D249-CC12-F074-1909E3E75D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EC28A-5178-BB42-CD20-852E2692C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342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A0B25-05C9-F8EA-0C4B-C2437DB2F2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Recommended minimum </a:t>
            </a:r>
            <a:r>
              <a:rPr lang="en-US" sz="1800" dirty="0">
                <a:latin typeface="National 2 Medium" panose="020B0504030502020203" pitchFamily="34" charset="77"/>
              </a:rPr>
              <a:t>version 3.8+</a:t>
            </a:r>
          </a:p>
          <a:p>
            <a:r>
              <a:rPr lang="en-US" sz="1800" dirty="0"/>
              <a:t>Installer from </a:t>
            </a:r>
            <a:r>
              <a:rPr lang="en-US" sz="1800" dirty="0" err="1"/>
              <a:t>python.org</a:t>
            </a:r>
            <a:r>
              <a:rPr lang="en-US" sz="1800" dirty="0"/>
              <a:t> recommended</a:t>
            </a:r>
          </a:p>
          <a:p>
            <a:r>
              <a:rPr lang="en-US" sz="1800" dirty="0">
                <a:latin typeface="National 2" panose="020B0504030502020203" pitchFamily="34" charset="77"/>
              </a:rPr>
              <a:t>Recommended</a:t>
            </a:r>
            <a:r>
              <a:rPr lang="en-US" sz="1800" dirty="0">
                <a:latin typeface="National 2 Medium" panose="020B0504030502020203" pitchFamily="34" charset="77"/>
              </a:rPr>
              <a:t> environment management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Using Python’s built-in </a:t>
            </a:r>
            <a:r>
              <a:rPr lang="en-US" sz="1800" dirty="0" err="1"/>
              <a:t>virtualenv</a:t>
            </a:r>
            <a:r>
              <a:rPr lang="en-US" sz="1800" dirty="0"/>
              <a:t>: </a:t>
            </a:r>
            <a:r>
              <a:rPr lang="en-US" sz="1800" dirty="0">
                <a:hlinkClick r:id="rId2"/>
              </a:rPr>
              <a:t>https://docs.python.org/3/library/venv.html</a:t>
            </a:r>
            <a:endParaRPr lang="en-US" sz="1800" dirty="0"/>
          </a:p>
          <a:p>
            <a:pPr lvl="1"/>
            <a:r>
              <a:rPr lang="en-US" sz="1800" dirty="0"/>
              <a:t>Install packages into virtual environment</a:t>
            </a:r>
          </a:p>
          <a:p>
            <a:pPr lvl="1"/>
            <a:r>
              <a:rPr lang="en-US" sz="1800" dirty="0"/>
              <a:t>Document project requirements using:</a:t>
            </a:r>
          </a:p>
          <a:p>
            <a:pPr marL="868680" lvl="2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 freeze &gt;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requirements.txt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20BE9A-88C5-2870-DF6E-C2D0C59EF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72851" y="1219200"/>
            <a:ext cx="5446263" cy="50641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E5FEDB-930B-2BD1-73D9-0F0A6576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dirty="0"/>
              <a:t>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6D5AF0-50F2-BE1B-970A-1CEB43A1C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2B62B-C30A-611C-3B05-791D560BC3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18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288F6-FC00-B8C5-805F-32BA4121386C}"/>
              </a:ext>
            </a:extLst>
          </p:cNvPr>
          <p:cNvSpPr txBox="1"/>
          <p:nvPr/>
        </p:nvSpPr>
        <p:spPr>
          <a:xfrm>
            <a:off x="5741229" y="6283364"/>
            <a:ext cx="6099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  <a:hlinkClick r:id="rId4"/>
              </a:rPr>
              <a:t>https://</a:t>
            </a:r>
            <a:r>
              <a:rPr lang="en-US" sz="1600" dirty="0" err="1">
                <a:solidFill>
                  <a:schemeClr val="accent1"/>
                </a:solidFill>
                <a:latin typeface="National 2" panose="020B0504030502020203" pitchFamily="34" charset="77"/>
                <a:hlinkClick r:id="rId4"/>
              </a:rPr>
              <a:t>www.python.org</a:t>
            </a:r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  <a:hlinkClick r:id="rId4"/>
              </a:rPr>
              <a:t>/downloads/</a:t>
            </a:r>
            <a:endParaRPr lang="en-US" sz="1600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844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A0B25-05C9-F8EA-0C4B-C2437DB2F2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Python is supported by </a:t>
            </a:r>
            <a:r>
              <a:rPr lang="en-US" sz="2400" dirty="0" err="1"/>
              <a:t>Jupyter</a:t>
            </a:r>
            <a:r>
              <a:rPr lang="en-US" sz="2400" dirty="0"/>
              <a:t> notebooks</a:t>
            </a:r>
          </a:p>
          <a:p>
            <a:r>
              <a:rPr lang="en-US" sz="2400" dirty="0"/>
              <a:t>Notebooks are a convenient way to combine code, text, and images in a single file</a:t>
            </a:r>
          </a:p>
          <a:p>
            <a:r>
              <a:rPr lang="en-US" sz="2400" dirty="0"/>
              <a:t>Notebooks are great for developing a narrative in your analysis</a:t>
            </a:r>
          </a:p>
          <a:p>
            <a:r>
              <a:rPr lang="en-US" sz="2400" dirty="0"/>
              <a:t>Notebooks are not a good choice for project setup, config, or model deployment</a:t>
            </a:r>
          </a:p>
          <a:p>
            <a:r>
              <a:rPr lang="en-US" sz="2400" dirty="0"/>
              <a:t>Use regular Python scripts (*.</a:t>
            </a:r>
            <a:r>
              <a:rPr lang="en-US" sz="2400" dirty="0" err="1"/>
              <a:t>py</a:t>
            </a:r>
            <a:r>
              <a:rPr lang="en-US" sz="2400" dirty="0"/>
              <a:t>) for that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E5FEDB-930B-2BD1-73D9-0F0A6576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dirty="0"/>
              <a:t>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6D5AF0-50F2-BE1B-970A-1CEB43A1C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2B62B-C30A-611C-3B05-791D560BC3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19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847D01-6FA7-4483-E262-512759D6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200" y="2457569"/>
            <a:ext cx="3110753" cy="92350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282118E-D8EA-551F-3203-11FE39AA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475" y="3590618"/>
            <a:ext cx="1642955" cy="1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65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21510" y="1947294"/>
            <a:ext cx="11543550" cy="2015106"/>
          </a:xfrm>
        </p:spPr>
        <p:txBody>
          <a:bodyPr/>
          <a:lstStyle/>
          <a:p>
            <a:r>
              <a:rPr lang="en-AU" sz="6000" dirty="0">
                <a:latin typeface="National 2" panose="020B0504030502020203" pitchFamily="34" charset="77"/>
              </a:rPr>
              <a:t>Introduction to</a:t>
            </a:r>
            <a:br>
              <a:rPr lang="en-AU" sz="6000" dirty="0"/>
            </a:br>
            <a:r>
              <a:rPr lang="en-AU" sz="6000" dirty="0"/>
              <a:t>Applied Data Science in Python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21510" y="3962400"/>
            <a:ext cx="9355890" cy="2589073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800"/>
              </a:spcAft>
            </a:pPr>
            <a:r>
              <a:rPr lang="en-AU" dirty="0"/>
              <a:t>QBS 101.5</a:t>
            </a:r>
          </a:p>
          <a:p>
            <a:r>
              <a:rPr lang="en-AU" i="1" dirty="0"/>
              <a:t>Simon Stone</a:t>
            </a:r>
            <a:r>
              <a:rPr lang="en-AU" baseline="30000" dirty="0"/>
              <a:t>✤</a:t>
            </a:r>
            <a:r>
              <a:rPr lang="en-AU" i="1" dirty="0"/>
              <a:t>, Jeremy </a:t>
            </a:r>
            <a:r>
              <a:rPr lang="en-AU" i="1" dirty="0" err="1"/>
              <a:t>Mikecz</a:t>
            </a:r>
            <a:r>
              <a:rPr lang="en-AU" baseline="30000" dirty="0"/>
              <a:t> ✤</a:t>
            </a:r>
            <a:r>
              <a:rPr lang="en-AU" i="1" dirty="0"/>
              <a:t>, Carly </a:t>
            </a:r>
            <a:r>
              <a:rPr lang="en-AU" i="1" dirty="0" err="1"/>
              <a:t>Bobak</a:t>
            </a:r>
            <a:r>
              <a:rPr lang="en-AU" baseline="30000" dirty="0"/>
              <a:t>✦</a:t>
            </a:r>
          </a:p>
          <a:p>
            <a:r>
              <a:rPr lang="en-AU" baseline="30000" dirty="0"/>
              <a:t>✤</a:t>
            </a:r>
            <a:r>
              <a:rPr lang="en-AU" i="1" dirty="0"/>
              <a:t>Research Data Services, </a:t>
            </a:r>
            <a:r>
              <a:rPr lang="en-AU" baseline="30000" dirty="0"/>
              <a:t>✦</a:t>
            </a:r>
            <a:r>
              <a:rPr lang="en-AU" i="1" dirty="0"/>
              <a:t>Research Computing</a:t>
            </a:r>
          </a:p>
          <a:p>
            <a:r>
              <a:rPr lang="en-AU" i="1" dirty="0"/>
              <a:t>Dartmouth College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FAC0A-3611-47AD-9FCA-134C1587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D2C21E-250C-24DE-DDD7-05B1BBF3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004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92EF87-6E49-C633-E39B-266EE38F0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510" y="2365638"/>
            <a:ext cx="4555290" cy="4127303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Cross-platform (Windows, Mac, Linux)</a:t>
            </a:r>
          </a:p>
          <a:p>
            <a:r>
              <a:rPr lang="en-US" sz="2000" dirty="0"/>
              <a:t>Open source</a:t>
            </a:r>
          </a:p>
          <a:p>
            <a:r>
              <a:rPr lang="en-US" sz="2000" dirty="0"/>
              <a:t>Lightweight (no project files required)</a:t>
            </a:r>
          </a:p>
          <a:p>
            <a:r>
              <a:rPr lang="en-US" sz="2000" dirty="0"/>
              <a:t>Support for all sorts of languages</a:t>
            </a:r>
          </a:p>
          <a:p>
            <a:r>
              <a:rPr lang="en-US" sz="2000" dirty="0"/>
              <a:t>Syntax highlighting and autocomplete</a:t>
            </a:r>
          </a:p>
          <a:p>
            <a:r>
              <a:rPr lang="en-US" sz="2000" dirty="0"/>
              <a:t>Extensible in millions of ways</a:t>
            </a:r>
          </a:p>
          <a:p>
            <a:r>
              <a:rPr lang="en-US" sz="2000" dirty="0"/>
              <a:t>Natively supports </a:t>
            </a:r>
            <a:r>
              <a:rPr lang="en-US" sz="2000" dirty="0" err="1"/>
              <a:t>Jupyter</a:t>
            </a:r>
            <a:r>
              <a:rPr lang="en-US" sz="2000" dirty="0"/>
              <a:t> notebooks</a:t>
            </a:r>
          </a:p>
          <a:p>
            <a:r>
              <a:rPr lang="en-US" sz="2000" dirty="0"/>
              <a:t>Git built-in</a:t>
            </a:r>
          </a:p>
          <a:p>
            <a:r>
              <a:rPr lang="en-US" sz="2000" dirty="0"/>
              <a:t>Easy to get started</a:t>
            </a:r>
          </a:p>
          <a:p>
            <a:r>
              <a:rPr lang="en-US" sz="2000" dirty="0"/>
              <a:t>Many powerful advanced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E5FEDB-930B-2BD1-73D9-0F0A6576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sz="3200" dirty="0"/>
              <a:t>Visual Studio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6D5AF0-50F2-BE1B-970A-1CEB43A1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2B62B-C30A-611C-3B05-791D560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20</a:t>
            </a:fld>
            <a:endParaRPr lang="en-AU" dirty="0"/>
          </a:p>
        </p:txBody>
      </p:sp>
      <p:pic>
        <p:nvPicPr>
          <p:cNvPr id="18" name="Picture 17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F9CF5DA0-BD8E-BF4C-B78E-D09B85F84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032" y="1743141"/>
            <a:ext cx="7340600" cy="4749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1AABD1E-A933-AF45-3EAB-48316498835E}"/>
              </a:ext>
            </a:extLst>
          </p:cNvPr>
          <p:cNvSpPr txBox="1"/>
          <p:nvPr/>
        </p:nvSpPr>
        <p:spPr>
          <a:xfrm>
            <a:off x="5936143" y="6359697"/>
            <a:ext cx="4814378" cy="42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" algn="ctr">
              <a:buSzPct val="90000"/>
            </a:pPr>
            <a:r>
              <a:rPr lang="en-US" dirty="0">
                <a:latin typeface="National 2" panose="020B0504030502020203" pitchFamily="34" charset="77"/>
                <a:hlinkClick r:id="rId3"/>
              </a:rPr>
              <a:t>https://code.visualstudio.com/</a:t>
            </a:r>
            <a:endParaRPr lang="en-US" dirty="0">
              <a:latin typeface="National 2" panose="020B0504030502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11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1FAE47-DA31-72B9-DEF5-06A333451F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Web-based platform for individuals and teams to collaboratively develop software projects</a:t>
            </a:r>
          </a:p>
          <a:p>
            <a:r>
              <a:rPr lang="en-US" dirty="0"/>
              <a:t>Uses the Git version control system</a:t>
            </a:r>
          </a:p>
          <a:p>
            <a:r>
              <a:rPr lang="en-US" dirty="0"/>
              <a:t>Also offers tools and services for </a:t>
            </a:r>
          </a:p>
          <a:p>
            <a:pPr lvl="1"/>
            <a:r>
              <a:rPr lang="en-US" dirty="0"/>
              <a:t>project management, </a:t>
            </a:r>
          </a:p>
          <a:p>
            <a:pPr lvl="1"/>
            <a:r>
              <a:rPr lang="en-US" dirty="0"/>
              <a:t>continuous integration and deployment,</a:t>
            </a:r>
          </a:p>
          <a:p>
            <a:pPr lvl="1"/>
            <a:r>
              <a:rPr lang="en-US" dirty="0"/>
              <a:t>documentation</a:t>
            </a:r>
          </a:p>
          <a:p>
            <a:r>
              <a:rPr lang="en-US" dirty="0"/>
              <a:t>Building up portfolio of projects on GitHub can benefit your job applications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019E2E-F61C-A28E-8019-F742972035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45491" y="621576"/>
            <a:ext cx="5729843" cy="56148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F3AD7E-FD87-4EAB-3D48-3E986C95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dirty="0"/>
              <a:t>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182D2-65A8-BBB9-E3E3-9AB804373C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2DE22-2B8A-224B-967D-5B8ABF3994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21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51B0A-7FE6-34AA-5604-EDB76D7A4AA4}"/>
              </a:ext>
            </a:extLst>
          </p:cNvPr>
          <p:cNvSpPr txBox="1"/>
          <p:nvPr/>
        </p:nvSpPr>
        <p:spPr>
          <a:xfrm>
            <a:off x="5960483" y="6335185"/>
            <a:ext cx="6099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  <a:hlinkClick r:id="rId3"/>
              </a:rPr>
              <a:t>https://www.github.com/</a:t>
            </a:r>
            <a:endParaRPr lang="en-US" sz="1600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2265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6286E7-42BE-A4F9-38CF-62BC76B6997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Repository structure:</a:t>
            </a:r>
          </a:p>
          <a:p>
            <a:pPr lvl="1"/>
            <a:r>
              <a:rPr lang="en-US" dirty="0"/>
              <a:t>Many templates available on the internet:</a:t>
            </a:r>
          </a:p>
          <a:p>
            <a:pPr lvl="2"/>
            <a:r>
              <a:rPr lang="en-US" dirty="0">
                <a:hlinkClick r:id="rId2"/>
              </a:rPr>
              <a:t>http://drivendata.github.io/cookiecutter-data-science/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https://gist.github.com/ericmjl/27e50331f24db3e8f957d1fe7bbbe510</a:t>
            </a:r>
            <a:endParaRPr lang="en-US" dirty="0"/>
          </a:p>
          <a:p>
            <a:r>
              <a:rPr lang="en-US" dirty="0"/>
              <a:t>Try them out, learn what works, adjust and adapt to fit your flow</a:t>
            </a:r>
          </a:p>
          <a:p>
            <a:r>
              <a:rPr lang="en-US" dirty="0"/>
              <a:t>Consider creating a </a:t>
            </a:r>
            <a:r>
              <a:rPr lang="en-US" dirty="0">
                <a:hlinkClick r:id="rId4"/>
              </a:rPr>
              <a:t>GitHub template repo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DC1713-DF09-E864-5029-625545A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sz="3200" dirty="0"/>
              <a:t>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CE899-1B08-1129-E52D-97EA11262A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6E3C5-11FD-F3DC-2C65-4F6960D93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773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6286E7-42BE-A4F9-38CF-62BC76B699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9" y="2365638"/>
            <a:ext cx="4783892" cy="4127303"/>
          </a:xfrm>
        </p:spPr>
        <p:txBody>
          <a:bodyPr/>
          <a:lstStyle/>
          <a:p>
            <a:pPr marL="457200" indent="-457200"/>
            <a:r>
              <a:rPr lang="en-US" dirty="0"/>
              <a:t>An example structure you can use in this class:</a:t>
            </a:r>
          </a:p>
          <a:p>
            <a:pPr marL="457200" indent="-457200"/>
            <a:r>
              <a:rPr lang="en-US" dirty="0"/>
              <a:t>Tour of the example repo</a:t>
            </a:r>
          </a:p>
          <a:p>
            <a:pPr marL="457200" indent="-457200"/>
            <a:r>
              <a:rPr lang="en-US" dirty="0"/>
              <a:t>Not all of this will be helpful in every project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DC1713-DF09-E864-5029-625545A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sz="3200" dirty="0"/>
              <a:t>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CE899-1B08-1129-E52D-97EA11262A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6E3C5-11FD-F3DC-2C65-4F6960D93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23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75428-7E1B-73BB-0A3F-225D109FE4B2}"/>
              </a:ext>
            </a:extLst>
          </p:cNvPr>
          <p:cNvSpPr txBox="1"/>
          <p:nvPr/>
        </p:nvSpPr>
        <p:spPr>
          <a:xfrm>
            <a:off x="5610182" y="638219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https://</a:t>
            </a:r>
            <a:r>
              <a:rPr lang="en-US" sz="1600" dirty="0" err="1">
                <a:solidFill>
                  <a:schemeClr val="accent1"/>
                </a:solidFill>
                <a:latin typeface="National 2" panose="020B0504030502020203" pitchFamily="34" charset="77"/>
              </a:rPr>
              <a:t>github.com</a:t>
            </a:r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/Simon-Stone/data-science-project-repo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335CDF-C038-EA84-A633-B9B729D20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305" y="838200"/>
            <a:ext cx="6413755" cy="54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4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6286E7-42BE-A4F9-38CF-62BC76B69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507" y="2365635"/>
            <a:ext cx="447909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The problem:</a:t>
            </a:r>
          </a:p>
          <a:p>
            <a:pPr marL="285750" indent="-285750"/>
            <a:r>
              <a:rPr lang="en-US" dirty="0" err="1">
                <a:latin typeface="National 2" panose="020B0504030502020203" pitchFamily="34" charset="77"/>
              </a:rPr>
              <a:t>Jupyter</a:t>
            </a:r>
            <a:r>
              <a:rPr lang="en-US" dirty="0">
                <a:latin typeface="National 2" panose="020B0504030502020203" pitchFamily="34" charset="77"/>
              </a:rPr>
              <a:t> notebooks contain metadata, binary blobs, or other artifacts from execution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Git tracks changed lines in text files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Diffs become almost meaningless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Solution: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Always clear the output before committing</a:t>
            </a:r>
          </a:p>
          <a:p>
            <a:pPr marL="285750" indent="-285750"/>
            <a:r>
              <a:rPr lang="en-US" dirty="0"/>
              <a:t>Use pre-commit hooks</a:t>
            </a:r>
          </a:p>
          <a:p>
            <a:pPr marL="285750" indent="-285750"/>
            <a:r>
              <a:rPr lang="en-US" dirty="0"/>
              <a:t>Use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nbstripout</a:t>
            </a:r>
            <a:r>
              <a:rPr lang="en-US" dirty="0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dirty="0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https://</a:t>
            </a:r>
            <a:r>
              <a:rPr lang="en-US" dirty="0" err="1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github.com</a:t>
            </a:r>
            <a:r>
              <a:rPr lang="en-US" dirty="0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/</a:t>
            </a:r>
            <a:r>
              <a:rPr lang="en-US" dirty="0" err="1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kynan</a:t>
            </a:r>
            <a:r>
              <a:rPr lang="en-US" dirty="0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/</a:t>
            </a:r>
            <a:r>
              <a:rPr lang="en-US" dirty="0" err="1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nbstripout</a:t>
            </a:r>
            <a:r>
              <a:rPr lang="en-US" dirty="0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6DC4BB-7195-B34C-238E-A46AE6E77A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DC1713-DF09-E864-5029-625545A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sz="3200" dirty="0"/>
              <a:t>Bonus tip: </a:t>
            </a:r>
            <a:r>
              <a:rPr lang="en-US" sz="3200" dirty="0" err="1"/>
              <a:t>Jupyter</a:t>
            </a:r>
            <a:r>
              <a:rPr lang="en-US" sz="3200" dirty="0"/>
              <a:t> notebooks in Version 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CE899-1B08-1129-E52D-97EA11262A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6E3C5-11FD-F3DC-2C65-4F6960D93F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24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FAFF9F-3F7B-422F-5BE8-C68B68FEB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126" y="2365635"/>
            <a:ext cx="6975934" cy="412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6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13F02E-2411-1377-F9A1-08BE208E83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Set up a skeleton project repository</a:t>
            </a:r>
          </a:p>
          <a:p>
            <a:r>
              <a:rPr lang="en-US" dirty="0"/>
              <a:t>Start thinking about a ”business/research question” you want to explore in your project</a:t>
            </a:r>
          </a:p>
          <a:p>
            <a:r>
              <a:rPr lang="en-US" dirty="0"/>
              <a:t>Start thinking about the kind of data you want to work with</a:t>
            </a:r>
          </a:p>
          <a:p>
            <a:r>
              <a:rPr lang="en-US" dirty="0"/>
              <a:t>Start looking for corresponding data</a:t>
            </a:r>
          </a:p>
          <a:p>
            <a:pPr lvl="1"/>
            <a:r>
              <a:rPr lang="en-US" dirty="0"/>
              <a:t>Is it already available as a dataset? API? Possible and allowed to scrape?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CA8A6-EE2D-72CF-85AE-0D1E8514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84224-76C0-3859-0031-23CE5A3AE7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A2B40-7761-4133-A0FE-0E10A24CA9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731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8D359ED-81E1-4152-B5FF-BC60446F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3A763-8648-4E79-A29B-28D21C771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61673-B619-48AC-86E7-428A4A84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581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A48A0D-ACDA-1B72-26D2-CA576390F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125" y="2314944"/>
            <a:ext cx="3914075" cy="210465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100" dirty="0">
                <a:latin typeface="National 2 Medium" panose="020B0504030502020203" pitchFamily="34" charset="77"/>
              </a:rPr>
              <a:t>Carly </a:t>
            </a:r>
            <a:r>
              <a:rPr lang="en-US" sz="2100" dirty="0" err="1">
                <a:latin typeface="National 2 Medium" panose="020B0504030502020203" pitchFamily="34" charset="77"/>
              </a:rPr>
              <a:t>Bobak</a:t>
            </a:r>
            <a:r>
              <a:rPr lang="en-US" sz="2100" dirty="0">
                <a:latin typeface="National 2 Medium" panose="020B0504030502020203" pitchFamily="34" charset="77"/>
              </a:rPr>
              <a:t>, PhD </a:t>
            </a:r>
          </a:p>
          <a:p>
            <a:pPr marL="174625" indent="-174625"/>
            <a:r>
              <a:rPr lang="en-US" dirty="0"/>
              <a:t>Biomedical Informatics Specialist</a:t>
            </a:r>
            <a:endParaRPr lang="en-US" dirty="0">
              <a:latin typeface="National 2 Medium" panose="020B0504030502020203" pitchFamily="34" charset="77"/>
            </a:endParaRPr>
          </a:p>
          <a:p>
            <a:pPr marL="174625" indent="-174625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PhD in Quantitative Biomedical Sciences from Dartmouth College (2021)</a:t>
            </a:r>
          </a:p>
          <a:p>
            <a:pPr marL="174625" indent="-174625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Teaches QBS 181: Data Wrangling</a:t>
            </a:r>
          </a:p>
          <a:p>
            <a:pPr marL="174625" indent="-169863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Published papers on diverse public health issues, including TB, Covid, HIV, cancer, sepsis, smoking cessation, and obesity.</a:t>
            </a:r>
          </a:p>
          <a:p>
            <a:pPr marL="187325" indent="-187325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Has two dogs who tend to crash QBS events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55FF06-2CB5-C4D0-4260-EA6C29511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9804" y="2314945"/>
            <a:ext cx="3620914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Dr. Simon Stone</a:t>
            </a:r>
          </a:p>
          <a:p>
            <a:pPr marL="174625" indent="-1746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Research Data Science Specialist</a:t>
            </a:r>
          </a:p>
          <a:p>
            <a:pPr marL="174625" indent="-1746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Doctoral degree in Electrical and Computer Engineering from </a:t>
            </a:r>
            <a:r>
              <a:rPr lang="en-US" sz="1200" dirty="0" err="1"/>
              <a:t>Technische</a:t>
            </a:r>
            <a:r>
              <a:rPr lang="en-US" sz="1200" dirty="0"/>
              <a:t> Universität Dresden</a:t>
            </a:r>
          </a:p>
          <a:p>
            <a:pPr marL="174625" indent="-1746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Offers consultations and workshops on Data Science, Machine Learning, and Software Development</a:t>
            </a:r>
          </a:p>
          <a:p>
            <a:pPr marL="174625" indent="-1746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Published papers on speech technology, sensor design, signal processing, and machine learning</a:t>
            </a:r>
          </a:p>
          <a:p>
            <a:pPr marL="174625" indent="-1746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Freelance software developer by night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A868607-AE9B-8ED1-AC68-AFCE637B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dirty="0">
                <a:solidFill>
                  <a:schemeClr val="accent6">
                    <a:lumMod val="75000"/>
                  </a:schemeClr>
                </a:solidFill>
              </a:rPr>
              <a:t>Applied Data Science in Python</a:t>
            </a:r>
            <a:br>
              <a:rPr lang="en-AU" sz="3200" dirty="0"/>
            </a:br>
            <a:r>
              <a:rPr lang="en-AU" sz="3200" dirty="0"/>
              <a:t>Instructors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862A9-3E02-EE6F-A862-F5B23FD02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B0BB9-449D-E0B4-274F-AC088AEBD8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A5368F4C-049B-235F-BE13-1E8BA5F439A8}"/>
              </a:ext>
            </a:extLst>
          </p:cNvPr>
          <p:cNvSpPr txBox="1">
            <a:spLocks/>
          </p:cNvSpPr>
          <p:nvPr/>
        </p:nvSpPr>
        <p:spPr>
          <a:xfrm>
            <a:off x="4450513" y="2314945"/>
            <a:ext cx="3625979" cy="23781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baseline="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algn="l" defTabSz="642974" rtl="0" eaLnBrk="1" latinLnBrk="0" hangingPunct="1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lang="en-US" sz="1406" b="0" i="0" kern="1200" baseline="0" dirty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266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89666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1153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640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Jeremy </a:t>
            </a:r>
            <a:r>
              <a:rPr lang="en-US" dirty="0" err="1">
                <a:latin typeface="National 2 Medium" panose="020B0504030502020203" pitchFamily="34" charset="77"/>
              </a:rPr>
              <a:t>Mikecz</a:t>
            </a:r>
            <a:r>
              <a:rPr lang="en-US" dirty="0">
                <a:latin typeface="National 2 Medium" panose="020B0504030502020203" pitchFamily="34" charset="77"/>
              </a:rPr>
              <a:t>, PhD</a:t>
            </a:r>
          </a:p>
          <a:p>
            <a:pPr marL="174625" indent="-1746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Research Data Science Specialist</a:t>
            </a:r>
          </a:p>
          <a:p>
            <a:pPr marL="174625" indent="-1746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PhD in Latin American History, University of California</a:t>
            </a:r>
          </a:p>
          <a:p>
            <a:pPr marL="174625" indent="-1746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Offers consultations and workshops on computational text analysis, data visualization, GIS and mapping, Python &amp; R programming</a:t>
            </a:r>
          </a:p>
          <a:p>
            <a:pPr marL="174625" indent="-1746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Published various articles and a book (in-press) showcasing how visualization and mapping can aid historical research</a:t>
            </a:r>
          </a:p>
        </p:txBody>
      </p:sp>
      <p:pic>
        <p:nvPicPr>
          <p:cNvPr id="3" name="Picture 2" descr="A person sitting on a sidewalk with a dog&#10;&#10;Description automatically generated with medium confidence">
            <a:extLst>
              <a:ext uri="{FF2B5EF4-FFF2-40B4-BE49-F238E27FC236}">
                <a16:creationId xmlns:a16="http://schemas.microsoft.com/office/drawing/2014/main" id="{01432640-0FE8-8006-E284-BD7490B0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519473"/>
            <a:ext cx="1524000" cy="2032000"/>
          </a:xfrm>
          <a:prstGeom prst="rect">
            <a:avLst/>
          </a:prstGeom>
        </p:spPr>
      </p:pic>
      <p:pic>
        <p:nvPicPr>
          <p:cNvPr id="7" name="Picture 6" descr="A person wearing glasses and smiling&#10;&#10;Description automatically generated with low confidence">
            <a:extLst>
              <a:ext uri="{FF2B5EF4-FFF2-40B4-BE49-F238E27FC236}">
                <a16:creationId xmlns:a16="http://schemas.microsoft.com/office/drawing/2014/main" id="{04A42DA9-5F44-4C29-7A0C-333DDDED6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1" y="4631188"/>
            <a:ext cx="1395320" cy="1860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02467-D70E-9B74-E72A-001628A82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502" y="4519473"/>
            <a:ext cx="1524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4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2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52C87-91B9-06F6-4C31-B7B8631A26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sz="1800" dirty="0"/>
              <a:t>Brand new class!</a:t>
            </a:r>
          </a:p>
          <a:p>
            <a:pPr marL="285750" indent="-285750"/>
            <a:r>
              <a:rPr lang="en-US" sz="1800" dirty="0"/>
              <a:t>Materials are created as we go along</a:t>
            </a:r>
          </a:p>
          <a:p>
            <a:pPr marL="285750" indent="-285750"/>
            <a:r>
              <a:rPr lang="en-US" sz="1800" dirty="0"/>
              <a:t>You can help shape them!</a:t>
            </a:r>
          </a:p>
          <a:p>
            <a:pPr marL="285750" indent="-285750"/>
            <a:r>
              <a:rPr lang="en-US" sz="1800" dirty="0"/>
              <a:t>Materials will consist of lecture slides and</a:t>
            </a:r>
            <a:br>
              <a:rPr lang="en-US" sz="1800" dirty="0"/>
            </a:br>
            <a:r>
              <a:rPr lang="en-US" sz="1800" dirty="0"/>
              <a:t>code-along notebooks</a:t>
            </a:r>
          </a:p>
          <a:p>
            <a:pPr marL="285750" indent="-285750"/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0C0DF-0A85-3E05-8FA1-55A61BD6E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2365635"/>
            <a:ext cx="6304915" cy="412730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Class repository: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https://github.com/Simon-Stone/qbs-applied-data-science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Get the materials:</a:t>
            </a:r>
          </a:p>
          <a:p>
            <a:pPr marL="0" indent="0"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clone https://github.com/Simon-Stone/qbs-applied-data-science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Update the materials:</a:t>
            </a:r>
          </a:p>
          <a:p>
            <a:pPr marL="0" indent="0"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pull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D65A98-277C-1CF0-B269-913888B11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chemeClr val="accent6">
                    <a:lumMod val="75000"/>
                  </a:schemeClr>
                </a:solidFill>
              </a:rPr>
              <a:t>Applied Data Science in Python</a:t>
            </a:r>
            <a:br>
              <a:rPr lang="en-AU" sz="3200" dirty="0"/>
            </a:br>
            <a:r>
              <a:rPr lang="en-AU" sz="3200" dirty="0"/>
              <a:t>Course materials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70B97-194E-4EAE-E530-3714D46596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75C60-9FAF-2A4F-D17C-9DA22AEF8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2C02C1-D329-FE3A-BD73-29AB42E32990}"/>
              </a:ext>
            </a:extLst>
          </p:cNvPr>
          <p:cNvGrpSpPr/>
          <p:nvPr/>
        </p:nvGrpSpPr>
        <p:grpSpPr>
          <a:xfrm>
            <a:off x="1058520" y="4876800"/>
            <a:ext cx="3767067" cy="1194439"/>
            <a:chOff x="764004" y="4869340"/>
            <a:chExt cx="3767067" cy="11944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2C20075-A88C-8CD5-AA83-482452EE4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4373" y="4953000"/>
              <a:ext cx="983226" cy="9144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2A8B2A5-BB56-E207-60E9-12B16AF6B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4004" y="4953000"/>
              <a:ext cx="927100" cy="914400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D061B78B-3402-3AB2-3AB7-977D3E2B1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0867" y="4869340"/>
              <a:ext cx="1030204" cy="1194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927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58684F-A544-FE77-936D-1386C030CC2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Challenge: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Define </a:t>
            </a:r>
            <a:r>
              <a:rPr lang="en-US" i="1" dirty="0">
                <a:latin typeface="National 2" panose="020B0504030502020203" pitchFamily="34" charset="77"/>
              </a:rPr>
              <a:t>Data Science</a:t>
            </a:r>
            <a:r>
              <a:rPr lang="en-US" dirty="0">
                <a:latin typeface="National 2" panose="020B0504030502020203" pitchFamily="34" charset="77"/>
              </a:rPr>
              <a:t>!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5AD00A-2516-B636-D6F2-12360A29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Introduction</a:t>
            </a:r>
            <a:br>
              <a:rPr lang="en-US" sz="3200" dirty="0"/>
            </a:br>
            <a:r>
              <a:rPr lang="en-US" sz="3200" dirty="0">
                <a:latin typeface="National 2 Medium" panose="020B0504030502020203" pitchFamily="34" charset="77"/>
              </a:rPr>
              <a:t>Data Science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4F5FF-58DE-2FD1-48F9-DABC075C25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34B6C-2C1F-F395-DC1B-653D90D986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634FA8-6918-254C-4760-2E54BF79F192}"/>
              </a:ext>
            </a:extLst>
          </p:cNvPr>
          <p:cNvGrpSpPr/>
          <p:nvPr/>
        </p:nvGrpSpPr>
        <p:grpSpPr>
          <a:xfrm>
            <a:off x="4137528" y="1830019"/>
            <a:ext cx="6982637" cy="1510019"/>
            <a:chOff x="4137528" y="1830019"/>
            <a:chExt cx="6982637" cy="1510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1F82264-92AE-1E1C-490F-A28DE1580DCE}"/>
                </a:ext>
              </a:extLst>
            </p:cNvPr>
            <p:cNvGrpSpPr/>
            <p:nvPr/>
          </p:nvGrpSpPr>
          <p:grpSpPr>
            <a:xfrm>
              <a:off x="4137528" y="1830019"/>
              <a:ext cx="6982637" cy="1510019"/>
              <a:chOff x="3059251" y="2213740"/>
              <a:chExt cx="6982637" cy="1510019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488B2EB6-DE5A-3292-393B-58712BD99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839200" y="3006366"/>
                <a:ext cx="1202688" cy="717393"/>
              </a:xfrm>
              <a:prstGeom prst="rect">
                <a:avLst/>
              </a:prstGeom>
            </p:spPr>
          </p:pic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A999D013-412A-329F-8E60-34B43F84EA4D}"/>
                  </a:ext>
                </a:extLst>
              </p:cNvPr>
              <p:cNvSpPr/>
              <p:nvPr/>
            </p:nvSpPr>
            <p:spPr>
              <a:xfrm>
                <a:off x="3059251" y="2213740"/>
                <a:ext cx="5779949" cy="758060"/>
              </a:xfrm>
              <a:prstGeom prst="wedgeRoundRectCallout">
                <a:avLst>
                  <a:gd name="adj1" fmla="val 47287"/>
                  <a:gd name="adj2" fmla="val 78633"/>
                  <a:gd name="adj3" fmla="val 16667"/>
                </a:avLst>
              </a:prstGeom>
              <a:noFill/>
              <a:ln>
                <a:solidFill>
                  <a:srgbClr val="252F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0" dirty="0">
                    <a:solidFill>
                      <a:srgbClr val="252F3E"/>
                    </a:solidFill>
                    <a:effectLst/>
                    <a:latin typeface="AmazonEmber"/>
                  </a:rPr>
                  <a:t>Data science is the study of data to extract </a:t>
                </a:r>
                <a:br>
                  <a:rPr lang="en-US" b="0" i="0" dirty="0">
                    <a:solidFill>
                      <a:srgbClr val="252F3E"/>
                    </a:solidFill>
                    <a:effectLst/>
                    <a:latin typeface="AmazonEmber"/>
                  </a:rPr>
                </a:br>
                <a:r>
                  <a:rPr lang="en-US" b="0" i="0" dirty="0">
                    <a:solidFill>
                      <a:srgbClr val="252F3E"/>
                    </a:solidFill>
                    <a:effectLst/>
                    <a:latin typeface="AmazonEmber"/>
                  </a:rPr>
                  <a:t>meaningful insights for business.</a:t>
                </a:r>
                <a:endParaRPr lang="en-US" dirty="0">
                  <a:solidFill>
                    <a:srgbClr val="252F3E"/>
                  </a:solidFill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21C2874-90B0-FA2E-E2C7-DEB6F896DA2E}"/>
                </a:ext>
              </a:extLst>
            </p:cNvPr>
            <p:cNvSpPr txBox="1"/>
            <p:nvPr/>
          </p:nvSpPr>
          <p:spPr>
            <a:xfrm>
              <a:off x="4137528" y="2628082"/>
              <a:ext cx="61003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https://</a:t>
              </a:r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aws.amazon.com</a:t>
              </a:r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/what-is/data-science/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29C5DD-4B5F-B97D-2D3D-B3A2360CA44C}"/>
              </a:ext>
            </a:extLst>
          </p:cNvPr>
          <p:cNvGrpSpPr/>
          <p:nvPr/>
        </p:nvGrpSpPr>
        <p:grpSpPr>
          <a:xfrm>
            <a:off x="4137528" y="3407453"/>
            <a:ext cx="7468300" cy="2155147"/>
            <a:chOff x="4137528" y="3407453"/>
            <a:chExt cx="7468300" cy="2155147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0E4472CE-F7D4-564C-BD15-8B75123CA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50681" y="3407453"/>
              <a:ext cx="2155147" cy="2155147"/>
            </a:xfrm>
            <a:prstGeom prst="rect">
              <a:avLst/>
            </a:prstGeom>
          </p:spPr>
        </p:pic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9F145862-9FAA-4FD9-7F05-560D1DF05511}"/>
                </a:ext>
              </a:extLst>
            </p:cNvPr>
            <p:cNvSpPr/>
            <p:nvPr/>
          </p:nvSpPr>
          <p:spPr>
            <a:xfrm>
              <a:off x="4137528" y="3413984"/>
              <a:ext cx="5779949" cy="758060"/>
            </a:xfrm>
            <a:prstGeom prst="wedgeRoundRectCallout">
              <a:avLst>
                <a:gd name="adj1" fmla="val 47287"/>
                <a:gd name="adj2" fmla="val 78633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0" dirty="0">
                  <a:solidFill>
                    <a:schemeClr val="tx1"/>
                  </a:solidFill>
                  <a:effectLst/>
                  <a:latin typeface="IBM Plex Sans" panose="020F0502020204030204" pitchFamily="34" charset="0"/>
                </a:rPr>
                <a:t>Data science […] uncover[s] actionable insights hidden in an organization’s data.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48854A-6A37-CA8B-2132-390E406DB871}"/>
                </a:ext>
              </a:extLst>
            </p:cNvPr>
            <p:cNvSpPr txBox="1"/>
            <p:nvPr/>
          </p:nvSpPr>
          <p:spPr>
            <a:xfrm>
              <a:off x="4137528" y="4217117"/>
              <a:ext cx="61003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https://</a:t>
              </a:r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www.ibm.com</a:t>
              </a:r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/topics/data-science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DCDE9F-D4C0-5CAB-79A5-378DD9F6FDF7}"/>
              </a:ext>
            </a:extLst>
          </p:cNvPr>
          <p:cNvGrpSpPr/>
          <p:nvPr/>
        </p:nvGrpSpPr>
        <p:grpSpPr>
          <a:xfrm>
            <a:off x="4137528" y="4929158"/>
            <a:ext cx="7676720" cy="1444688"/>
            <a:chOff x="4137528" y="4929158"/>
            <a:chExt cx="7676720" cy="144468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DB8EC08-E4A6-F3E7-F14C-90E1CCBAB31D}"/>
                </a:ext>
              </a:extLst>
            </p:cNvPr>
            <p:cNvGrpSpPr/>
            <p:nvPr/>
          </p:nvGrpSpPr>
          <p:grpSpPr>
            <a:xfrm>
              <a:off x="4137528" y="4929158"/>
              <a:ext cx="7676720" cy="1444688"/>
              <a:chOff x="3776801" y="5227437"/>
              <a:chExt cx="7676720" cy="1444688"/>
            </a:xfrm>
          </p:grpSpPr>
          <p:sp>
            <p:nvSpPr>
              <p:cNvPr id="22" name="Rounded Rectangular Callout 21">
                <a:extLst>
                  <a:ext uri="{FF2B5EF4-FFF2-40B4-BE49-F238E27FC236}">
                    <a16:creationId xmlns:a16="http://schemas.microsoft.com/office/drawing/2014/main" id="{AD9D6F9F-2B2F-AE6E-681C-DEC0AC424F3C}"/>
                  </a:ext>
                </a:extLst>
              </p:cNvPr>
              <p:cNvSpPr/>
              <p:nvPr/>
            </p:nvSpPr>
            <p:spPr>
              <a:xfrm>
                <a:off x="3776801" y="5227437"/>
                <a:ext cx="5779949" cy="758060"/>
              </a:xfrm>
              <a:prstGeom prst="wedgeRoundRectCallout">
                <a:avLst>
                  <a:gd name="adj1" fmla="val 47287"/>
                  <a:gd name="adj2" fmla="val 78633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i="0" dirty="0">
                    <a:solidFill>
                      <a:schemeClr val="tx1"/>
                    </a:solidFill>
                    <a:effectLst/>
                    <a:latin typeface="Roboto" panose="02000000000000000000" pitchFamily="2" charset="0"/>
                  </a:rPr>
                  <a:t>[Data science] models and analyzes key data to continually improve how businesses utilize data.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F162EDA-A1EA-D7A2-C9D9-555C0D9FA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56750" y="6030570"/>
                <a:ext cx="1896771" cy="641555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F8F7AF-D8DC-D826-E50F-73AED8C0D497}"/>
                </a:ext>
              </a:extLst>
            </p:cNvPr>
            <p:cNvSpPr txBox="1"/>
            <p:nvPr/>
          </p:nvSpPr>
          <p:spPr>
            <a:xfrm>
              <a:off x="4163654" y="5776069"/>
              <a:ext cx="61003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https://</a:t>
              </a:r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cloud.google.com</a:t>
              </a:r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/learn/training/</a:t>
              </a:r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machinelearning</a:t>
              </a:r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-ai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3645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58684F-A544-FE77-936D-1386C030CC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5926892" cy="4127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National 2 Medium" panose="020B0504030502020203" pitchFamily="34" charset="77"/>
              </a:rPr>
              <a:t>Data Science is OSEMN!*</a:t>
            </a:r>
            <a:endParaRPr lang="en-US" sz="2800" dirty="0">
              <a:latin typeface="National 2" panose="020B0504030502020203" pitchFamily="34" charset="77"/>
            </a:endParaRPr>
          </a:p>
          <a:p>
            <a:pPr marL="457200" indent="-457200">
              <a:buFont typeface="System Font Regular"/>
              <a:buChar char="📥"/>
            </a:pPr>
            <a:r>
              <a:rPr lang="en-US" sz="2800" dirty="0">
                <a:latin typeface="National 2" panose="020B0504030502020203" pitchFamily="34" charset="77"/>
              </a:rPr>
              <a:t>O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btain</a:t>
            </a:r>
          </a:p>
          <a:p>
            <a:pPr marL="457200" indent="-457200">
              <a:buFont typeface="System Font Regular"/>
              <a:buChar char="🧼"/>
            </a:pPr>
            <a:r>
              <a:rPr lang="en-US" sz="2800" dirty="0">
                <a:latin typeface="National 2" panose="020B0504030502020203" pitchFamily="34" charset="77"/>
              </a:rPr>
              <a:t>S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crub</a:t>
            </a:r>
          </a:p>
          <a:p>
            <a:pPr marL="457200" indent="-457200">
              <a:buFont typeface="System Font Regular"/>
              <a:buChar char="🔎"/>
            </a:pPr>
            <a:r>
              <a:rPr lang="en-US" sz="2800" dirty="0">
                <a:latin typeface="National 2" panose="020B0504030502020203" pitchFamily="34" charset="77"/>
              </a:rPr>
              <a:t>E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xplore</a:t>
            </a:r>
          </a:p>
          <a:p>
            <a:pPr marL="457200" indent="-457200">
              <a:buFont typeface="System Font Regular"/>
              <a:buChar char="🤖"/>
            </a:pPr>
            <a:r>
              <a:rPr lang="en-US" sz="2800" dirty="0">
                <a:latin typeface="National 2" panose="020B0504030502020203" pitchFamily="34" charset="77"/>
              </a:rPr>
              <a:t>M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odel</a:t>
            </a:r>
          </a:p>
          <a:p>
            <a:pPr marL="457200" indent="-457200">
              <a:buFont typeface="System Font Regular"/>
              <a:buChar char="⁉️"/>
            </a:pP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i</a:t>
            </a:r>
            <a:r>
              <a:rPr lang="en-US" sz="2800" dirty="0" err="1">
                <a:latin typeface="National 2" panose="020B0504030502020203" pitchFamily="34" charset="77"/>
              </a:rPr>
              <a:t>N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terpret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National 2" panose="020B0504030502020203" pitchFamily="34" charset="77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5AD00A-2516-B636-D6F2-12360A29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Introduction</a:t>
            </a:r>
            <a:br>
              <a:rPr lang="en-US" dirty="0"/>
            </a:br>
            <a:r>
              <a:rPr lang="en-US" dirty="0"/>
              <a:t>Data Science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34B6C-2C1F-F395-DC1B-653D90D986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4F5FF-58DE-2FD1-48F9-DABC075C258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84150"/>
            <a:ext cx="7426325" cy="217488"/>
          </a:xfrm>
        </p:spPr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724EAB-D757-9E01-321B-7E791ED2A2ED}"/>
              </a:ext>
            </a:extLst>
          </p:cNvPr>
          <p:cNvSpPr txBox="1"/>
          <p:nvPr/>
        </p:nvSpPr>
        <p:spPr>
          <a:xfrm>
            <a:off x="5076153" y="6211669"/>
            <a:ext cx="6937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*pronounced</a:t>
            </a:r>
            <a:r>
              <a:rPr lang="en-US" sz="1800" dirty="0"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“awesome” - /ˈ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ɔ.səm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/ </a:t>
            </a:r>
            <a:br>
              <a:rPr lang="en-US" sz="1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</a:b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https://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www.datascience-pm.com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/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osemn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National 2" panose="020B0504030502020203" pitchFamily="34" charset="77"/>
            </a:endParaRPr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86928E7B-1EC2-88F7-7525-080E36AB08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5524656"/>
              </p:ext>
            </p:extLst>
          </p:nvPr>
        </p:nvGraphicFramePr>
        <p:xfrm>
          <a:off x="5410200" y="657393"/>
          <a:ext cx="5059541" cy="5543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0BC8D038-1239-477A-DD5A-A20985ED9466}"/>
              </a:ext>
            </a:extLst>
          </p:cNvPr>
          <p:cNvGrpSpPr/>
          <p:nvPr/>
        </p:nvGrpSpPr>
        <p:grpSpPr>
          <a:xfrm>
            <a:off x="10633904" y="666102"/>
            <a:ext cx="1379854" cy="5534504"/>
            <a:chOff x="0" y="3566723"/>
            <a:chExt cx="1379854" cy="1971218"/>
          </a:xfrm>
        </p:grpSpPr>
        <p:sp>
          <p:nvSpPr>
            <p:cNvPr id="32" name="Chevron 31">
              <a:extLst>
                <a:ext uri="{FF2B5EF4-FFF2-40B4-BE49-F238E27FC236}">
                  <a16:creationId xmlns:a16="http://schemas.microsoft.com/office/drawing/2014/main" id="{0E2D7554-58F6-DF0C-94A3-0773709CFC9B}"/>
                </a:ext>
              </a:extLst>
            </p:cNvPr>
            <p:cNvSpPr/>
            <p:nvPr/>
          </p:nvSpPr>
          <p:spPr>
            <a:xfrm rot="5400000">
              <a:off x="-295682" y="3862405"/>
              <a:ext cx="1971218" cy="1379853"/>
            </a:xfrm>
            <a:prstGeom prst="chevron">
              <a:avLst/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Chevron 4">
              <a:extLst>
                <a:ext uri="{FF2B5EF4-FFF2-40B4-BE49-F238E27FC236}">
                  <a16:creationId xmlns:a16="http://schemas.microsoft.com/office/drawing/2014/main" id="{9881C20C-1C86-BA9A-8745-96D9DD8F9705}"/>
                </a:ext>
              </a:extLst>
            </p:cNvPr>
            <p:cNvSpPr txBox="1"/>
            <p:nvPr/>
          </p:nvSpPr>
          <p:spPr>
            <a:xfrm>
              <a:off x="1" y="3872280"/>
              <a:ext cx="1379853" cy="12755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vert270" wrap="square" lIns="12065" tIns="274320" rIns="12065" bIns="12065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kern="1200" dirty="0">
                  <a:latin typeface="National 2" panose="020B0504030502020203" pitchFamily="34" charset="77"/>
                </a:rPr>
                <a:t>Data Scientist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58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F8334245-4B42-6645-89A4-B3BE2C01DE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>
                                            <p:graphicEl>
                                              <a:dgm id="{F8334245-4B42-6645-89A4-B3BE2C01DE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8C6BCFE5-5B22-C142-BBCC-19F876B210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0">
                                            <p:graphicEl>
                                              <a:dgm id="{8C6BCFE5-5B22-C142-BBCC-19F876B210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8A6AACC5-FFF5-AB49-A803-306DD9665F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0">
                                            <p:graphicEl>
                                              <a:dgm id="{8A6AACC5-FFF5-AB49-A803-306DD9665F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EA1F9161-C0DE-DE49-A573-9DD75C91F5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0">
                                            <p:graphicEl>
                                              <a:dgm id="{EA1F9161-C0DE-DE49-A573-9DD75C91F5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62DCF018-E704-7C48-89D1-FBAF95C36D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0">
                                            <p:graphicEl>
                                              <a:dgm id="{62DCF018-E704-7C48-89D1-FBAF95C36D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6632E3FF-C04A-6341-9DE3-C8233E7ACC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0">
                                            <p:graphicEl>
                                              <a:dgm id="{6632E3FF-C04A-6341-9DE3-C8233E7ACC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7" grpId="0"/>
      <p:bldGraphic spid="30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CB51B2-2FC4-1C1D-33A5-5617048480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631492" cy="4308212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System Font Regular"/>
              <a:buChar char="🎬"/>
            </a:pPr>
            <a:r>
              <a:rPr lang="en-US" sz="2400" dirty="0"/>
              <a:t>Introduction</a:t>
            </a:r>
          </a:p>
          <a:p>
            <a:pPr marL="342900" indent="-342900">
              <a:buFont typeface="System Font Regular"/>
              <a:buChar char="📆"/>
            </a:pPr>
            <a:r>
              <a:rPr lang="en-US" sz="2400" dirty="0"/>
              <a:t>Schedule</a:t>
            </a:r>
          </a:p>
          <a:p>
            <a:pPr marL="342900" indent="-342900">
              <a:buFont typeface="System Font Regular"/>
              <a:buChar char="🎓"/>
            </a:pPr>
            <a:r>
              <a:rPr lang="en-US" sz="2400" dirty="0"/>
              <a:t>Learning Objectives</a:t>
            </a:r>
          </a:p>
          <a:p>
            <a:pPr marL="342900" indent="-342900">
              <a:buFont typeface="System Font Regular"/>
              <a:buChar char="❄️"/>
            </a:pPr>
            <a:r>
              <a:rPr lang="en-US" sz="2400" dirty="0"/>
              <a:t>What makes  a Data Science project special?</a:t>
            </a:r>
          </a:p>
          <a:p>
            <a:pPr marL="342900" indent="-342900">
              <a:buFont typeface="System Font Regular"/>
              <a:buChar char="🐍"/>
            </a:pPr>
            <a:r>
              <a:rPr lang="en-US" sz="2400" dirty="0"/>
              <a:t>What makes a Python project special?</a:t>
            </a:r>
          </a:p>
          <a:p>
            <a:pPr marL="342900" indent="-342900">
              <a:buFont typeface="System Font Regular"/>
              <a:buChar char="🛠️"/>
            </a:pPr>
            <a:r>
              <a:rPr lang="en-US" sz="2400" dirty="0"/>
              <a:t>Tools of the Trade</a:t>
            </a:r>
          </a:p>
          <a:p>
            <a:pPr marL="342900" indent="-342900">
              <a:buFont typeface="System Font Regular"/>
              <a:buChar char="🥜"/>
            </a:pPr>
            <a:r>
              <a:rPr lang="en-US" sz="2400" dirty="0"/>
              <a:t>Summary</a:t>
            </a:r>
          </a:p>
          <a:p>
            <a:pPr marL="342900" indent="-342900">
              <a:buFont typeface="System Font Regular"/>
              <a:buChar char="💻"/>
            </a:pPr>
            <a:r>
              <a:rPr lang="en-US" sz="2400" dirty="0"/>
              <a:t>Assignment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2FDF5BF-7306-211D-71C7-37F2D801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B50D6-AFBB-6AAC-7998-47DD8B00ED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D335D-6A1C-9E69-DE72-F702E323883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84150"/>
            <a:ext cx="7426325" cy="217488"/>
          </a:xfrm>
        </p:spPr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45E374-4AAA-BACC-20A5-BD9F76E1CFC1}"/>
              </a:ext>
            </a:extLst>
          </p:cNvPr>
          <p:cNvGrpSpPr/>
          <p:nvPr/>
        </p:nvGrpSpPr>
        <p:grpSpPr>
          <a:xfrm>
            <a:off x="5331358" y="914400"/>
            <a:ext cx="6759660" cy="5854198"/>
            <a:chOff x="5331358" y="914400"/>
            <a:chExt cx="6759660" cy="5854198"/>
          </a:xfrm>
        </p:grpSpPr>
        <p:pic>
          <p:nvPicPr>
            <p:cNvPr id="10" name="Picture 9" descr="A picture containing text, design&#10;&#10;Description automatically generated">
              <a:extLst>
                <a:ext uri="{FF2B5EF4-FFF2-40B4-BE49-F238E27FC236}">
                  <a16:creationId xmlns:a16="http://schemas.microsoft.com/office/drawing/2014/main" id="{43BB520F-1AB2-E77D-4580-F4AC0E014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5600" y="914400"/>
              <a:ext cx="4011177" cy="5466560"/>
            </a:xfrm>
            <a:prstGeom prst="rect">
              <a:avLst/>
            </a:prstGeom>
            <a:solidFill>
              <a:schemeClr val="accent1">
                <a:alpha val="73740"/>
              </a:schemeClr>
            </a:solidFill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05D897-A3FE-4AF1-365A-797F08C41C4D}"/>
                </a:ext>
              </a:extLst>
            </p:cNvPr>
            <p:cNvSpPr txBox="1"/>
            <p:nvPr/>
          </p:nvSpPr>
          <p:spPr>
            <a:xfrm>
              <a:off x="5331358" y="6460821"/>
              <a:ext cx="67596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rPr>
                <a:t>Munroe, R. (n.d.). </a:t>
              </a:r>
              <a:r>
                <a:rPr lang="en-US" sz="1400" i="1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rPr>
                <a:t>Data Pipeline. </a:t>
              </a:r>
              <a:r>
                <a:rPr lang="en-US" sz="1400" dirty="0" err="1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rPr>
                <a:t>xkcd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rPr>
                <a:t>. 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https://xkcd.com/2054/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rPr>
                <a:t> (CC BY-NC 2.5)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430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7F3DB-E954-671A-B16A-6EE6443FFB4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National 2 Medium" panose="020B0504030502020203" pitchFamily="34" charset="77"/>
              </a:rPr>
              <a:t>C</a:t>
            </a:r>
            <a:r>
              <a:rPr lang="en-US" sz="2400" u="none" strike="noStrike" dirty="0">
                <a:effectLst/>
                <a:latin typeface="National 2 Medium" panose="020B0504030502020203" pitchFamily="34" charset="77"/>
              </a:rPr>
              <a:t>omplete a data science project </a:t>
            </a:r>
            <a:r>
              <a:rPr lang="en-US" sz="2400" b="0" i="0" u="none" strike="noStrike" dirty="0">
                <a:effectLst/>
                <a:latin typeface="National 2" panose="020B0504030502020203" pitchFamily="34" charset="77"/>
              </a:rPr>
              <a:t>through the process of finding, cleaning, compiling, exploring, analyzing, visualizing, and modeling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National 2 Medium" panose="020B0504030502020203" pitchFamily="34" charset="77"/>
              </a:rPr>
              <a:t>Become proficient at writing and applying Python</a:t>
            </a:r>
            <a:r>
              <a:rPr lang="en-US" sz="2400" dirty="0">
                <a:latin typeface="National 2" panose="020B0504030502020203" pitchFamily="34" charset="77"/>
              </a:rPr>
              <a:t> code to complete these data science steps.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National 2 Medium" panose="020B0504030502020203" pitchFamily="34" charset="77"/>
              </a:rPr>
              <a:t>Practice effectively communicating</a:t>
            </a:r>
            <a:r>
              <a:rPr lang="en-US" sz="2400" dirty="0">
                <a:latin typeface="National 2" panose="020B0504030502020203" pitchFamily="34" charset="77"/>
              </a:rPr>
              <a:t> (and providing critical feedback on) data science research.</a:t>
            </a:r>
          </a:p>
          <a:p>
            <a:pPr marL="411480" indent="-457200">
              <a:buFont typeface="+mj-lt"/>
              <a:buAutoNum type="arabicPeriod"/>
            </a:pPr>
            <a:r>
              <a:rPr lang="en-US" sz="2400" dirty="0">
                <a:latin typeface="National 2" panose="020B0504030502020203" pitchFamily="34" charset="77"/>
              </a:rPr>
              <a:t>Apply the principles of </a:t>
            </a:r>
            <a:r>
              <a:rPr lang="en-US" sz="2400" dirty="0">
                <a:latin typeface="National 2 Medium" panose="020B0504030502020203" pitchFamily="34" charset="77"/>
              </a:rPr>
              <a:t>reproducible research </a:t>
            </a:r>
            <a:r>
              <a:rPr lang="en-US" sz="2400" dirty="0">
                <a:latin typeface="National 2" panose="020B0504030502020203" pitchFamily="34" charset="77"/>
              </a:rPr>
              <a:t>throughout the data science lifecycle.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CE00C-9F7F-4646-8E30-14270BA362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1F309-8F9D-4D96-A8BB-D942EC7116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752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1506" y="2365635"/>
            <a:ext cx="11543553" cy="4127304"/>
          </a:xfrm>
        </p:spPr>
        <p:txBody>
          <a:bodyPr>
            <a:normAutofit lnSpcReduction="10000"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 strike="noStrike" dirty="0">
                <a:effectLst/>
                <a:latin typeface="National 2 Medium" panose="020B0504030502020203" pitchFamily="34" charset="77"/>
              </a:rPr>
              <a:t>Class times and location: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National 2" panose="020B0504030502020203" pitchFamily="34" charset="77"/>
              </a:rPr>
              <a:t>Monday, 4 pm – 5:30 pm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dirty="0">
                <a:effectLst/>
                <a:latin typeface="National 2" panose="020B0504030502020203" pitchFamily="34" charset="77"/>
              </a:rPr>
              <a:t>Wednesday, 4 pm – 5:30 pm</a:t>
            </a:r>
            <a:r>
              <a:rPr lang="en-US" sz="2000" u="none" strike="noStrike" dirty="0">
                <a:effectLst/>
                <a:latin typeface="National 2 Medium" panose="020B0504030502020203" pitchFamily="34" charset="77"/>
              </a:rPr>
              <a:t> </a:t>
            </a: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National 2" panose="020B0504030502020203" pitchFamily="34" charset="77"/>
              </a:rPr>
              <a:t>Remsen 312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dirty="0">
              <a:latin typeface="National 2 Medium" panose="020B0504030502020203" pitchFamily="34" charset="77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</a:pPr>
            <a:r>
              <a:rPr lang="en-US" sz="2000" b="0" i="0" u="none" strike="noStrike" dirty="0">
                <a:effectLst/>
                <a:latin typeface="National 2" panose="020B0504030502020203" pitchFamily="34" charset="77"/>
              </a:rPr>
              <a:t>Classes </a:t>
            </a:r>
            <a:r>
              <a:rPr lang="en-US" sz="2000" dirty="0">
                <a:latin typeface="National 2" panose="020B0504030502020203" pitchFamily="34" charset="77"/>
              </a:rPr>
              <a:t>will consist of lectures, code-</a:t>
            </a:r>
            <a:r>
              <a:rPr lang="en-US" sz="2000" dirty="0" err="1">
                <a:latin typeface="National 2" panose="020B0504030502020203" pitchFamily="34" charset="77"/>
              </a:rPr>
              <a:t>alongs</a:t>
            </a:r>
            <a:r>
              <a:rPr lang="en-US" sz="2000" dirty="0">
                <a:latin typeface="National 2" panose="020B0504030502020203" pitchFamily="34" charset="77"/>
              </a:rPr>
              <a:t>, hands-on project work, or a mix of all the above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National 2" panose="020B0504030502020203" pitchFamily="34" charset="77"/>
              </a:rPr>
              <a:t>There will be assignments to continue the engagement with each week’s content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National 2" panose="020B0504030502020203" pitchFamily="34" charset="77"/>
              </a:rPr>
              <a:t>At the end of each Wednesday class, there is time for project check-ins, show &amp; tell, or troubleshooting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National 2" panose="020B0504030502020203" pitchFamily="34" charset="77"/>
              </a:rPr>
              <a:t>Each student is expected to hand in a final project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000" b="0" i="0" u="none" strike="noStrike" dirty="0">
              <a:effectLst/>
              <a:latin typeface="National 2" panose="020B0504030502020203" pitchFamily="34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Format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5ABB7-5588-42EF-8D92-0F30E41B78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80B98-D3D9-4A36-AB55-82F72DC4C9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1676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theme/theme1.xml><?xml version="1.0" encoding="utf-8"?>
<a:theme xmlns:a="http://schemas.openxmlformats.org/drawingml/2006/main" name="Dartmouth">
  <a:themeElements>
    <a:clrScheme name="Custom 4">
      <a:dk1>
        <a:srgbClr val="000000"/>
      </a:dk1>
      <a:lt1>
        <a:srgbClr val="FFFFFF"/>
      </a:lt1>
      <a:dk2>
        <a:srgbClr val="797979"/>
      </a:dk2>
      <a:lt2>
        <a:srgbClr val="D9D9D9"/>
      </a:lt2>
      <a:accent1>
        <a:srgbClr val="00693E"/>
      </a:accent1>
      <a:accent2>
        <a:srgbClr val="12312B"/>
      </a:accent2>
      <a:accent3>
        <a:srgbClr val="C3DD88"/>
      </a:accent3>
      <a:accent4>
        <a:srgbClr val="6EAA8D"/>
      </a:accent4>
      <a:accent5>
        <a:srgbClr val="797979"/>
      </a:accent5>
      <a:accent6>
        <a:srgbClr val="EBF3EF"/>
      </a:accent6>
      <a:hlink>
        <a:srgbClr val="00693E"/>
      </a:hlink>
      <a:folHlink>
        <a:srgbClr val="1231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BDFE68F-32AD-624C-A23D-A8B43BC3826E}" vid="{B888FB7D-3126-4C4C-9BB5-7BAF71B92B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Dartmouth</Template>
  <TotalTime>1296</TotalTime>
  <Words>1996</Words>
  <Application>Microsoft Macintosh PowerPoint</Application>
  <PresentationFormat>Widescreen</PresentationFormat>
  <Paragraphs>300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AmazonEmber</vt:lpstr>
      <vt:lpstr>Arial</vt:lpstr>
      <vt:lpstr>Calibri</vt:lpstr>
      <vt:lpstr>IBM Plex Sans</vt:lpstr>
      <vt:lpstr>Menlo</vt:lpstr>
      <vt:lpstr>National 2</vt:lpstr>
      <vt:lpstr>National 2 Medium</vt:lpstr>
      <vt:lpstr>Roboto</vt:lpstr>
      <vt:lpstr>System Font Regular</vt:lpstr>
      <vt:lpstr>Dartmouth</vt:lpstr>
      <vt:lpstr>PowerPoint Presentation</vt:lpstr>
      <vt:lpstr>Introduction to Applied Data Science in Python</vt:lpstr>
      <vt:lpstr>Applied Data Science in Python Instructors</vt:lpstr>
      <vt:lpstr>Applied Data Science in Python Course materials</vt:lpstr>
      <vt:lpstr>Introduction Data Science</vt:lpstr>
      <vt:lpstr>Introduction Data Science</vt:lpstr>
      <vt:lpstr>Outline</vt:lpstr>
      <vt:lpstr>Learning Objectives</vt:lpstr>
      <vt:lpstr>Format</vt:lpstr>
      <vt:lpstr>Format Final Project</vt:lpstr>
      <vt:lpstr>Schedule</vt:lpstr>
      <vt:lpstr>Policy on Generative AI</vt:lpstr>
      <vt:lpstr>Applied Data Science with Python What makes a Data Science project special</vt:lpstr>
      <vt:lpstr>Applied Data Science with Python What makes a Python project special</vt:lpstr>
      <vt:lpstr>Applied Data Science with Python Tools of the Trade</vt:lpstr>
      <vt:lpstr>Tools of the Trade Anti-patterns</vt:lpstr>
      <vt:lpstr>Tools of the Trade Recommended Setup for this class</vt:lpstr>
      <vt:lpstr>Tools of the Trade Python</vt:lpstr>
      <vt:lpstr>Tools of the Trade Python</vt:lpstr>
      <vt:lpstr>Tools of the Trade Visual Studio Code</vt:lpstr>
      <vt:lpstr>Tools of the Trade GitHub</vt:lpstr>
      <vt:lpstr>Tools of the Trade GitHub</vt:lpstr>
      <vt:lpstr>Tools of the Trade GitHub</vt:lpstr>
      <vt:lpstr>Tools of the Trade Bonus tip: Jupyter notebooks in Version Control</vt:lpstr>
      <vt:lpstr>Assignment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Simon Stone</dc:creator>
  <cp:keywords/>
  <dc:description/>
  <cp:lastModifiedBy>Simon Stone</cp:lastModifiedBy>
  <cp:revision>149</cp:revision>
  <cp:lastPrinted>2018-02-22T17:02:12Z</cp:lastPrinted>
  <dcterms:created xsi:type="dcterms:W3CDTF">2023-06-14T18:22:37Z</dcterms:created>
  <dcterms:modified xsi:type="dcterms:W3CDTF">2023-06-23T14:04:32Z</dcterms:modified>
  <cp:category/>
</cp:coreProperties>
</file>